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330" r:id="rId4"/>
    <p:sldId id="331" r:id="rId5"/>
    <p:sldId id="337" r:id="rId6"/>
    <p:sldId id="336" r:id="rId7"/>
    <p:sldId id="261" r:id="rId8"/>
    <p:sldId id="262" r:id="rId9"/>
    <p:sldId id="326" r:id="rId10"/>
    <p:sldId id="272" r:id="rId11"/>
    <p:sldId id="327" r:id="rId12"/>
    <p:sldId id="338" r:id="rId13"/>
    <p:sldId id="273" r:id="rId14"/>
    <p:sldId id="274" r:id="rId15"/>
    <p:sldId id="275" r:id="rId16"/>
    <p:sldId id="334" r:id="rId17"/>
    <p:sldId id="329" r:id="rId18"/>
    <p:sldId id="276" r:id="rId19"/>
    <p:sldId id="263" r:id="rId20"/>
    <p:sldId id="325" r:id="rId21"/>
    <p:sldId id="277" r:id="rId22"/>
    <p:sldId id="278" r:id="rId23"/>
    <p:sldId id="264" r:id="rId24"/>
    <p:sldId id="321" r:id="rId25"/>
    <p:sldId id="322" r:id="rId26"/>
    <p:sldId id="279" r:id="rId27"/>
    <p:sldId id="323" r:id="rId28"/>
    <p:sldId id="324" r:id="rId29"/>
    <p:sldId id="280" r:id="rId30"/>
    <p:sldId id="265" r:id="rId31"/>
    <p:sldId id="319" r:id="rId32"/>
    <p:sldId id="320" r:id="rId33"/>
    <p:sldId id="266" r:id="rId34"/>
    <p:sldId id="312" r:id="rId35"/>
    <p:sldId id="313" r:id="rId36"/>
    <p:sldId id="314" r:id="rId37"/>
    <p:sldId id="315" r:id="rId38"/>
    <p:sldId id="316" r:id="rId39"/>
    <p:sldId id="317" r:id="rId40"/>
    <p:sldId id="318" r:id="rId41"/>
    <p:sldId id="332" r:id="rId42"/>
    <p:sldId id="281" r:id="rId43"/>
    <p:sldId id="282" r:id="rId44"/>
    <p:sldId id="267" r:id="rId45"/>
    <p:sldId id="307" r:id="rId46"/>
    <p:sldId id="308" r:id="rId47"/>
    <p:sldId id="333" r:id="rId48"/>
    <p:sldId id="284" r:id="rId49"/>
    <p:sldId id="285" r:id="rId50"/>
    <p:sldId id="283" r:id="rId51"/>
    <p:sldId id="335" r:id="rId52"/>
    <p:sldId id="309" r:id="rId53"/>
    <p:sldId id="286" r:id="rId54"/>
    <p:sldId id="310" r:id="rId55"/>
    <p:sldId id="311" r:id="rId56"/>
    <p:sldId id="268" r:id="rId57"/>
    <p:sldId id="299" r:id="rId58"/>
    <p:sldId id="287" r:id="rId59"/>
    <p:sldId id="300" r:id="rId60"/>
    <p:sldId id="288" r:id="rId61"/>
    <p:sldId id="306" r:id="rId62"/>
    <p:sldId id="289" r:id="rId63"/>
    <p:sldId id="301" r:id="rId64"/>
    <p:sldId id="290" r:id="rId65"/>
    <p:sldId id="291" r:id="rId66"/>
    <p:sldId id="302" r:id="rId67"/>
    <p:sldId id="339" r:id="rId68"/>
    <p:sldId id="292" r:id="rId69"/>
    <p:sldId id="303" r:id="rId70"/>
    <p:sldId id="293" r:id="rId71"/>
    <p:sldId id="304" r:id="rId72"/>
    <p:sldId id="305" r:id="rId73"/>
    <p:sldId id="269" r:id="rId74"/>
    <p:sldId id="298" r:id="rId75"/>
    <p:sldId id="295" r:id="rId76"/>
    <p:sldId id="270" r:id="rId77"/>
    <p:sldId id="297" r:id="rId78"/>
    <p:sldId id="271" r:id="rId79"/>
    <p:sldId id="296"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94" autoAdjust="0"/>
    <p:restoredTop sz="94660"/>
  </p:normalViewPr>
  <p:slideViewPr>
    <p:cSldViewPr snapToGrid="0">
      <p:cViewPr varScale="1">
        <p:scale>
          <a:sx n="110" d="100"/>
          <a:sy n="110" d="100"/>
        </p:scale>
        <p:origin x="952" y="184"/>
      </p:cViewPr>
      <p:guideLst/>
    </p:cSldViewPr>
  </p:slideViewPr>
  <p:notesTextViewPr>
    <p:cViewPr>
      <p:scale>
        <a:sx n="1" d="1"/>
        <a:sy n="1" d="1"/>
      </p:scale>
      <p:origin x="0" y="0"/>
    </p:cViewPr>
  </p:notesTextViewPr>
  <p:sorterViewPr>
    <p:cViewPr>
      <p:scale>
        <a:sx n="75" d="100"/>
        <a:sy n="75" d="100"/>
      </p:scale>
      <p:origin x="0" y="-308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3448318"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685800" y="3602038"/>
            <a:ext cx="344831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922746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en-US" dirty="0"/>
              <a:t>Click to edit Master title style</a:t>
            </a:r>
          </a:p>
        </p:txBody>
      </p:sp>
      <p:sp>
        <p:nvSpPr>
          <p:cNvPr id="3" name="Content Placeholder 2"/>
          <p:cNvSpPr>
            <a:spLocks noGrp="1"/>
          </p:cNvSpPr>
          <p:nvPr>
            <p:ph idx="1"/>
          </p:nvPr>
        </p:nvSpPr>
        <p:spPr/>
        <p:txBody>
          <a:bodyPr>
            <a:normAutofit/>
          </a:bodyPr>
          <a:lstStyle>
            <a:lvl1pPr>
              <a:lnSpc>
                <a:spcPct val="100000"/>
              </a:lnSpc>
              <a:spcBef>
                <a:spcPts val="1200"/>
              </a:spcBef>
              <a:defRPr sz="2400"/>
            </a:lvl1pPr>
            <a:lvl2pPr>
              <a:lnSpc>
                <a:spcPct val="100000"/>
              </a:lnSpc>
              <a:spcBef>
                <a:spcPts val="1200"/>
              </a:spcBef>
              <a:defRPr sz="2400"/>
            </a:lvl2pPr>
            <a:lvl3pPr>
              <a:lnSpc>
                <a:spcPct val="100000"/>
              </a:lnSpc>
              <a:spcBef>
                <a:spcPts val="1200"/>
              </a:spcBef>
              <a:defRPr sz="2400"/>
            </a:lvl3pPr>
            <a:lvl4pPr>
              <a:lnSpc>
                <a:spcPct val="100000"/>
              </a:lnSpc>
              <a:spcBef>
                <a:spcPts val="1200"/>
              </a:spcBef>
              <a:defRPr sz="2400"/>
            </a:lvl4pPr>
            <a:lvl5pPr>
              <a:lnSpc>
                <a:spcPct val="100000"/>
              </a:lnSpc>
              <a:spcBef>
                <a:spcPts val="1200"/>
              </a:spcBef>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1659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C3C18DF-7809-4473-958B-6AF874B611BD}"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69772CB5-EF1D-4774-A7BA-25B5680B6DA1}" type="slidenum">
              <a:rPr lang="en-US" smtClean="0"/>
              <a:t>‹#›</a:t>
            </a:fld>
            <a:endParaRPr lang="en-US" dirty="0"/>
          </a:p>
        </p:txBody>
      </p:sp>
    </p:spTree>
    <p:extLst>
      <p:ext uri="{BB962C8B-B14F-4D97-AF65-F5344CB8AC3E}">
        <p14:creationId xmlns:p14="http://schemas.microsoft.com/office/powerpoint/2010/main" val="28562834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4C3C18DF-7809-4473-958B-6AF874B611BD}"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69772CB5-EF1D-4774-A7BA-25B5680B6DA1}" type="slidenum">
              <a:rPr lang="en-US" smtClean="0"/>
              <a:t>‹#›</a:t>
            </a:fld>
            <a:endParaRPr lang="en-US" dirty="0"/>
          </a:p>
        </p:txBody>
      </p:sp>
    </p:spTree>
    <p:extLst>
      <p:ext uri="{BB962C8B-B14F-4D97-AF65-F5344CB8AC3E}">
        <p14:creationId xmlns:p14="http://schemas.microsoft.com/office/powerpoint/2010/main" val="3515902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4C3C18DF-7809-4473-958B-6AF874B611BD}" type="datetimeFigureOut">
              <a:rPr lang="en-US" smtClean="0"/>
              <a:t>10/28/18</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43473"/>
            <a:ext cx="2057400" cy="365125"/>
          </a:xfrm>
          <a:prstGeom prst="rect">
            <a:avLst/>
          </a:prstGeom>
        </p:spPr>
        <p:txBody>
          <a:bodyPr/>
          <a:lstStyle/>
          <a:p>
            <a:fld id="{69772CB5-EF1D-4774-A7BA-25B5680B6DA1}" type="slidenum">
              <a:rPr lang="en-US" smtClean="0"/>
              <a:t>‹#›</a:t>
            </a:fld>
            <a:endParaRPr lang="en-US" dirty="0"/>
          </a:p>
        </p:txBody>
      </p:sp>
    </p:spTree>
    <p:extLst>
      <p:ext uri="{BB962C8B-B14F-4D97-AF65-F5344CB8AC3E}">
        <p14:creationId xmlns:p14="http://schemas.microsoft.com/office/powerpoint/2010/main" val="75488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4C3C18DF-7809-4473-958B-6AF874B611BD}" type="datetimeFigureOut">
              <a:rPr lang="en-US" smtClean="0"/>
              <a:t>10/28/18</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43473"/>
            <a:ext cx="2057400" cy="365125"/>
          </a:xfrm>
          <a:prstGeom prst="rect">
            <a:avLst/>
          </a:prstGeom>
        </p:spPr>
        <p:txBody>
          <a:bodyPr/>
          <a:lstStyle/>
          <a:p>
            <a:fld id="{69772CB5-EF1D-4774-A7BA-25B5680B6DA1}" type="slidenum">
              <a:rPr lang="en-US" smtClean="0"/>
              <a:t>‹#›</a:t>
            </a:fld>
            <a:endParaRPr lang="en-US" dirty="0"/>
          </a:p>
        </p:txBody>
      </p:sp>
    </p:spTree>
    <p:extLst>
      <p:ext uri="{BB962C8B-B14F-4D97-AF65-F5344CB8AC3E}">
        <p14:creationId xmlns:p14="http://schemas.microsoft.com/office/powerpoint/2010/main" val="267763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4C3C18DF-7809-4473-958B-6AF874B611BD}" type="datetimeFigureOut">
              <a:rPr lang="en-US" smtClean="0"/>
              <a:t>10/28/18</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43473"/>
            <a:ext cx="2057400" cy="365125"/>
          </a:xfrm>
          <a:prstGeom prst="rect">
            <a:avLst/>
          </a:prstGeom>
        </p:spPr>
        <p:txBody>
          <a:bodyPr/>
          <a:lstStyle/>
          <a:p>
            <a:fld id="{69772CB5-EF1D-4774-A7BA-25B5680B6DA1}" type="slidenum">
              <a:rPr lang="en-US" smtClean="0"/>
              <a:t>‹#›</a:t>
            </a:fld>
            <a:endParaRPr lang="en-US" dirty="0"/>
          </a:p>
        </p:txBody>
      </p:sp>
    </p:spTree>
    <p:extLst>
      <p:ext uri="{BB962C8B-B14F-4D97-AF65-F5344CB8AC3E}">
        <p14:creationId xmlns:p14="http://schemas.microsoft.com/office/powerpoint/2010/main" val="16917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4C3C18DF-7809-4473-958B-6AF874B611BD}"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69772CB5-EF1D-4774-A7BA-25B5680B6DA1}" type="slidenum">
              <a:rPr lang="en-US" smtClean="0"/>
              <a:t>‹#›</a:t>
            </a:fld>
            <a:endParaRPr lang="en-US" dirty="0"/>
          </a:p>
        </p:txBody>
      </p:sp>
    </p:spTree>
    <p:extLst>
      <p:ext uri="{BB962C8B-B14F-4D97-AF65-F5344CB8AC3E}">
        <p14:creationId xmlns:p14="http://schemas.microsoft.com/office/powerpoint/2010/main" val="4292474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4C3C18DF-7809-4473-958B-6AF874B611BD}"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69772CB5-EF1D-4774-A7BA-25B5680B6DA1}" type="slidenum">
              <a:rPr lang="en-US" smtClean="0"/>
              <a:t>‹#›</a:t>
            </a:fld>
            <a:endParaRPr lang="en-US" dirty="0"/>
          </a:p>
        </p:txBody>
      </p:sp>
    </p:spTree>
    <p:extLst>
      <p:ext uri="{BB962C8B-B14F-4D97-AF65-F5344CB8AC3E}">
        <p14:creationId xmlns:p14="http://schemas.microsoft.com/office/powerpoint/2010/main" val="2361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C3C18DF-7809-4473-958B-6AF874B611BD}"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69772CB5-EF1D-4774-A7BA-25B5680B6DA1}" type="slidenum">
              <a:rPr lang="en-US" smtClean="0"/>
              <a:t>‹#›</a:t>
            </a:fld>
            <a:endParaRPr lang="en-US" dirty="0"/>
          </a:p>
        </p:txBody>
      </p:sp>
    </p:spTree>
    <p:extLst>
      <p:ext uri="{BB962C8B-B14F-4D97-AF65-F5344CB8AC3E}">
        <p14:creationId xmlns:p14="http://schemas.microsoft.com/office/powerpoint/2010/main" val="108178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C3C18DF-7809-4473-958B-6AF874B611BD}"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69772CB5-EF1D-4774-A7BA-25B5680B6DA1}" type="slidenum">
              <a:rPr lang="en-US" smtClean="0"/>
              <a:t>‹#›</a:t>
            </a:fld>
            <a:endParaRPr lang="en-US" dirty="0"/>
          </a:p>
        </p:txBody>
      </p:sp>
    </p:spTree>
    <p:extLst>
      <p:ext uri="{BB962C8B-B14F-4D97-AF65-F5344CB8AC3E}">
        <p14:creationId xmlns:p14="http://schemas.microsoft.com/office/powerpoint/2010/main" val="3125447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017801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solidFill>
                  <a:schemeClr val="bg1"/>
                </a:solidFill>
              </a:rPr>
              <a:t>Chapter 11</a:t>
            </a:r>
          </a:p>
        </p:txBody>
      </p:sp>
      <p:sp>
        <p:nvSpPr>
          <p:cNvPr id="3" name="Subtitle 2"/>
          <p:cNvSpPr>
            <a:spLocks noGrp="1"/>
          </p:cNvSpPr>
          <p:nvPr>
            <p:ph type="subTitle" idx="1"/>
          </p:nvPr>
        </p:nvSpPr>
        <p:spPr/>
        <p:txBody>
          <a:bodyPr>
            <a:normAutofit/>
          </a:bodyPr>
          <a:lstStyle/>
          <a:p>
            <a:r>
              <a:rPr lang="en-US" sz="4400" b="1" dirty="0">
                <a:solidFill>
                  <a:schemeClr val="bg1"/>
                </a:solidFill>
              </a:rPr>
              <a:t>Reproductive Health</a:t>
            </a:r>
            <a:endParaRPr lang="en-US" sz="4400" dirty="0">
              <a:solidFill>
                <a:schemeClr val="bg1"/>
              </a:solidFill>
            </a:endParaRPr>
          </a:p>
        </p:txBody>
      </p:sp>
    </p:spTree>
    <p:extLst>
      <p:ext uri="{BB962C8B-B14F-4D97-AF65-F5344CB8AC3E}">
        <p14:creationId xmlns:p14="http://schemas.microsoft.com/office/powerpoint/2010/main" val="1643644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Reproductive Health </a:t>
            </a:r>
            <a:br>
              <a:rPr lang="en-US" b="1" dirty="0"/>
            </a:br>
            <a:r>
              <a:rPr lang="en-US" b="1" dirty="0"/>
              <a:t>and Global Health</a:t>
            </a:r>
            <a:endParaRPr lang="en-US" dirty="0"/>
          </a:p>
        </p:txBody>
      </p:sp>
      <p:sp>
        <p:nvSpPr>
          <p:cNvPr id="3" name="Text Placeholder 2"/>
          <p:cNvSpPr>
            <a:spLocks noGrp="1"/>
          </p:cNvSpPr>
          <p:nvPr>
            <p:ph type="body" idx="1"/>
          </p:nvPr>
        </p:nvSpPr>
        <p:spPr/>
        <p:txBody>
          <a:bodyPr/>
          <a:lstStyle/>
          <a:p>
            <a:r>
              <a:rPr lang="en-US" dirty="0"/>
              <a:t>11.1</a:t>
            </a:r>
          </a:p>
        </p:txBody>
      </p:sp>
    </p:spTree>
    <p:extLst>
      <p:ext uri="{BB962C8B-B14F-4D97-AF65-F5344CB8AC3E}">
        <p14:creationId xmlns:p14="http://schemas.microsoft.com/office/powerpoint/2010/main" val="915682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529" y="278862"/>
            <a:ext cx="7886700" cy="695923"/>
          </a:xfrm>
        </p:spPr>
        <p:txBody>
          <a:bodyPr/>
          <a:lstStyle/>
          <a:p>
            <a:r>
              <a:rPr lang="en-US" dirty="0"/>
              <a:t>Reproductive Health</a:t>
            </a:r>
          </a:p>
        </p:txBody>
      </p:sp>
      <p:sp>
        <p:nvSpPr>
          <p:cNvPr id="3" name="Content Placeholder 2"/>
          <p:cNvSpPr>
            <a:spLocks noGrp="1"/>
          </p:cNvSpPr>
          <p:nvPr>
            <p:ph idx="1"/>
          </p:nvPr>
        </p:nvSpPr>
        <p:spPr>
          <a:xfrm>
            <a:off x="431321" y="1431985"/>
            <a:ext cx="8333117" cy="4873924"/>
          </a:xfrm>
        </p:spPr>
        <p:txBody>
          <a:bodyPr>
            <a:normAutofit lnSpcReduction="10000"/>
          </a:bodyPr>
          <a:lstStyle/>
          <a:p>
            <a:r>
              <a:rPr lang="en-US" b="1" dirty="0"/>
              <a:t>Reproductive health</a:t>
            </a:r>
            <a:r>
              <a:rPr lang="en-US" dirty="0"/>
              <a:t> encompasses issues of fertility and infertility, contraception, pregnancy and childbirth, gynecologic and urologic health, and the prevention and treatment of sexually transmitted infections.</a:t>
            </a:r>
          </a:p>
          <a:p>
            <a:r>
              <a:rPr lang="en-US" b="1" dirty="0"/>
              <a:t>Maternal and child health (MCH)</a:t>
            </a:r>
            <a:r>
              <a:rPr lang="en-US" dirty="0"/>
              <a:t> programs focus on helping babies and young children get their healthiest start in life.</a:t>
            </a:r>
          </a:p>
          <a:p>
            <a:r>
              <a:rPr lang="en-US" dirty="0"/>
              <a:t>The healthiest babies are born to women who were healthy before they conceived their offspring, who had access to preventive health services during pregnancy, and who had skilled birth attendants assist with delivery and the postnatal period.</a:t>
            </a:r>
          </a:p>
          <a:p>
            <a:r>
              <a:rPr lang="en-US" i="1" dirty="0"/>
              <a:t>All </a:t>
            </a:r>
            <a:r>
              <a:rPr lang="en-US" dirty="0"/>
              <a:t>adults and adolescents need to have access to reproductive health care and the tools to maintain their reproductive health.  </a:t>
            </a:r>
          </a:p>
          <a:p>
            <a:endParaRPr lang="en-US" dirty="0"/>
          </a:p>
        </p:txBody>
      </p:sp>
    </p:spTree>
    <p:extLst>
      <p:ext uri="{BB962C8B-B14F-4D97-AF65-F5344CB8AC3E}">
        <p14:creationId xmlns:p14="http://schemas.microsoft.com/office/powerpoint/2010/main" val="2811876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Reproductive Health (cont’d)</a:t>
            </a:r>
          </a:p>
        </p:txBody>
      </p:sp>
      <p:sp>
        <p:nvSpPr>
          <p:cNvPr id="3" name="Content Placeholder 2"/>
          <p:cNvSpPr>
            <a:spLocks noGrp="1"/>
          </p:cNvSpPr>
          <p:nvPr>
            <p:ph idx="1"/>
          </p:nvPr>
        </p:nvSpPr>
        <p:spPr/>
        <p:txBody>
          <a:bodyPr>
            <a:normAutofit/>
          </a:bodyPr>
          <a:lstStyle/>
          <a:p>
            <a:r>
              <a:rPr lang="en-US" dirty="0"/>
              <a:t>Sustainable Development Goal (SDG) 3 focuses on health, and SDG target 3.7 is to “ensure universal access to sexual and reproductive health-care services, including for family planning, information, and education, and the integration of reproductive health into national strategies and programs.”</a:t>
            </a:r>
          </a:p>
        </p:txBody>
      </p:sp>
    </p:spTree>
    <p:extLst>
      <p:ext uri="{BB962C8B-B14F-4D97-AF65-F5344CB8AC3E}">
        <p14:creationId xmlns:p14="http://schemas.microsoft.com/office/powerpoint/2010/main" val="2698123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007165"/>
          </a:xfrm>
        </p:spPr>
        <p:txBody>
          <a:bodyPr/>
          <a:lstStyle/>
          <a:p>
            <a:r>
              <a:rPr lang="en-US" dirty="0"/>
              <a:t>Reproductive Rights</a:t>
            </a:r>
          </a:p>
        </p:txBody>
      </p:sp>
      <p:sp>
        <p:nvSpPr>
          <p:cNvPr id="3" name="Content Placeholder 2"/>
          <p:cNvSpPr>
            <a:spLocks noGrp="1"/>
          </p:cNvSpPr>
          <p:nvPr>
            <p:ph idx="1"/>
          </p:nvPr>
        </p:nvSpPr>
        <p:spPr>
          <a:xfrm>
            <a:off x="331304" y="1232452"/>
            <a:ext cx="8581612" cy="4957763"/>
          </a:xfrm>
        </p:spPr>
        <p:txBody>
          <a:bodyPr>
            <a:normAutofit fontScale="92500"/>
          </a:bodyPr>
          <a:lstStyle/>
          <a:p>
            <a:r>
              <a:rPr lang="en-US" dirty="0"/>
              <a:t>SDG 5 focuses on gender equality, and SDG target 5.6 is to “ensure universal access to sexual and reproductive health and </a:t>
            </a:r>
            <a:r>
              <a:rPr lang="en-US" u="sng" dirty="0"/>
              <a:t>reproductive rights</a:t>
            </a:r>
            <a:r>
              <a:rPr lang="en-US" dirty="0"/>
              <a:t> as agreed in accordance with the Programme of Action of the ICPD and the Beijing Platform for Action and the outcome documents of their review conferences.”  </a:t>
            </a:r>
          </a:p>
          <a:p>
            <a:pPr lvl="1"/>
            <a:r>
              <a:rPr lang="en-US" dirty="0"/>
              <a:t>The International Conference on Population and Development (ICPD) was a United Nations (UN) meeting (held in Cairo, Egypt, in 1994) that emphasized </a:t>
            </a:r>
            <a:r>
              <a:rPr lang="en-US" b="1" dirty="0"/>
              <a:t>reproductive rights</a:t>
            </a:r>
            <a:r>
              <a:rPr lang="en-US" dirty="0"/>
              <a:t>, calling for women and their partners to have the freedom to decide how many children they want without interference from governments or other organizations.</a:t>
            </a:r>
          </a:p>
          <a:p>
            <a:pPr lvl="1"/>
            <a:r>
              <a:rPr lang="en-US" dirty="0"/>
              <a:t>The Beijing Platform for Action was the result of the 4th UN World Conference on Women (held in China in 1995) that vigorously advocated for gender equality and women’s empowerment.</a:t>
            </a:r>
          </a:p>
        </p:txBody>
      </p:sp>
    </p:spTree>
    <p:extLst>
      <p:ext uri="{BB962C8B-B14F-4D97-AF65-F5344CB8AC3E}">
        <p14:creationId xmlns:p14="http://schemas.microsoft.com/office/powerpoint/2010/main" val="2072535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Reproductive Rights (cont’d)</a:t>
            </a:r>
          </a:p>
        </p:txBody>
      </p:sp>
      <p:sp>
        <p:nvSpPr>
          <p:cNvPr id="3" name="Content Placeholder 2"/>
          <p:cNvSpPr>
            <a:spLocks noGrp="1"/>
          </p:cNvSpPr>
          <p:nvPr>
            <p:ph idx="1"/>
          </p:nvPr>
        </p:nvSpPr>
        <p:spPr/>
        <p:txBody>
          <a:bodyPr>
            <a:normAutofit/>
          </a:bodyPr>
          <a:lstStyle/>
          <a:p>
            <a:r>
              <a:rPr lang="en-US" dirty="0"/>
              <a:t>Significant progress toward reducing the number of women who die in childbirth each year, increasing access to the tools for family planning, and protecting the rights of women have been made in the 20 years since those landmark UN conferences.</a:t>
            </a:r>
          </a:p>
          <a:p>
            <a:r>
              <a:rPr lang="en-US" dirty="0"/>
              <a:t>Reproductive health remains a hot topic in global health because there is not unanimous agreement on the value of reproductive rights, contraceptive use, and gender equity.</a:t>
            </a:r>
          </a:p>
          <a:p>
            <a:endParaRPr lang="en-US" dirty="0"/>
          </a:p>
        </p:txBody>
      </p:sp>
    </p:spTree>
    <p:extLst>
      <p:ext uri="{BB962C8B-B14F-4D97-AF65-F5344CB8AC3E}">
        <p14:creationId xmlns:p14="http://schemas.microsoft.com/office/powerpoint/2010/main" val="262404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65042"/>
            <a:ext cx="7886700" cy="1113181"/>
          </a:xfrm>
        </p:spPr>
        <p:txBody>
          <a:bodyPr/>
          <a:lstStyle/>
          <a:p>
            <a:r>
              <a:rPr lang="en-US" dirty="0"/>
              <a:t>Figure 11-1</a:t>
            </a:r>
          </a:p>
        </p:txBody>
      </p:sp>
      <p:pic>
        <p:nvPicPr>
          <p:cNvPr id="5" name="Content Placeholder 4">
            <a:extLst>
              <a:ext uri="{FF2B5EF4-FFF2-40B4-BE49-F238E27FC236}">
                <a16:creationId xmlns:a16="http://schemas.microsoft.com/office/drawing/2014/main" id="{70764028-7FD4-B747-A355-D4C0366FACA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80661" y="569843"/>
            <a:ext cx="7010400" cy="5300870"/>
          </a:xfrm>
        </p:spPr>
      </p:pic>
      <p:sp>
        <p:nvSpPr>
          <p:cNvPr id="3" name="Rectangle 2">
            <a:extLst>
              <a:ext uri="{FF2B5EF4-FFF2-40B4-BE49-F238E27FC236}">
                <a16:creationId xmlns:a16="http://schemas.microsoft.com/office/drawing/2014/main" id="{6FCBEB4B-C8CE-534D-A239-8F602D2F60D6}"/>
              </a:ext>
            </a:extLst>
          </p:cNvPr>
          <p:cNvSpPr/>
          <p:nvPr/>
        </p:nvSpPr>
        <p:spPr>
          <a:xfrm>
            <a:off x="628650" y="5621325"/>
            <a:ext cx="8093951" cy="923330"/>
          </a:xfrm>
          <a:prstGeom prst="rect">
            <a:avLst/>
          </a:prstGeom>
        </p:spPr>
        <p:txBody>
          <a:bodyPr wrap="square">
            <a:spAutoFit/>
          </a:bodyPr>
          <a:lstStyle/>
          <a:p>
            <a:pPr algn="ctr"/>
            <a:endParaRPr lang="en-US" dirty="0"/>
          </a:p>
          <a:p>
            <a:pPr algn="ctr"/>
            <a:r>
              <a:rPr lang="en-US" dirty="0"/>
              <a:t>Examples of Sustainable Development Goals (SDG) targets related to sexual and reproductive health.</a:t>
            </a:r>
          </a:p>
        </p:txBody>
      </p:sp>
      <p:sp>
        <p:nvSpPr>
          <p:cNvPr id="4" name="TextBox 3">
            <a:extLst>
              <a:ext uri="{FF2B5EF4-FFF2-40B4-BE49-F238E27FC236}">
                <a16:creationId xmlns:a16="http://schemas.microsoft.com/office/drawing/2014/main" id="{BA9E8E0C-6B82-9145-91FD-27A23B78715C}"/>
              </a:ext>
            </a:extLst>
          </p:cNvPr>
          <p:cNvSpPr txBox="1"/>
          <p:nvPr/>
        </p:nvSpPr>
        <p:spPr>
          <a:xfrm rot="5400000">
            <a:off x="6123337" y="2984986"/>
            <a:ext cx="4829197" cy="369332"/>
          </a:xfrm>
          <a:prstGeom prst="rect">
            <a:avLst/>
          </a:prstGeom>
          <a:noFill/>
        </p:spPr>
        <p:txBody>
          <a:bodyPr wrap="square" rtlCol="0">
            <a:spAutoFit/>
          </a:bodyPr>
          <a:lstStyle/>
          <a:p>
            <a:r>
              <a:rPr lang="en-US" sz="900" dirty="0"/>
              <a:t>Data from United Nations Economic and Social Council. Report of the Inter-Agency and Expert Group on Sustainable Development Goal Indicators (E/CN.3/2016/2/Rev.1). New York: UN; 2016.</a:t>
            </a:r>
          </a:p>
        </p:txBody>
      </p:sp>
    </p:spTree>
    <p:extLst>
      <p:ext uri="{BB962C8B-B14F-4D97-AF65-F5344CB8AC3E}">
        <p14:creationId xmlns:p14="http://schemas.microsoft.com/office/powerpoint/2010/main" val="926402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Fertility Transition</a:t>
            </a:r>
          </a:p>
        </p:txBody>
      </p:sp>
      <p:sp>
        <p:nvSpPr>
          <p:cNvPr id="3" name="Text Placeholder 2"/>
          <p:cNvSpPr>
            <a:spLocks noGrp="1"/>
          </p:cNvSpPr>
          <p:nvPr>
            <p:ph type="body" idx="1"/>
          </p:nvPr>
        </p:nvSpPr>
        <p:spPr/>
        <p:txBody>
          <a:bodyPr/>
          <a:lstStyle/>
          <a:p>
            <a:r>
              <a:rPr lang="en-US" dirty="0"/>
              <a:t>11.2</a:t>
            </a:r>
          </a:p>
        </p:txBody>
      </p:sp>
    </p:spTree>
    <p:extLst>
      <p:ext uri="{BB962C8B-B14F-4D97-AF65-F5344CB8AC3E}">
        <p14:creationId xmlns:p14="http://schemas.microsoft.com/office/powerpoint/2010/main" val="2503358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Demographic Transition</a:t>
            </a:r>
          </a:p>
        </p:txBody>
      </p:sp>
      <p:sp>
        <p:nvSpPr>
          <p:cNvPr id="3" name="Content Placeholder 2"/>
          <p:cNvSpPr>
            <a:spLocks noGrp="1"/>
          </p:cNvSpPr>
          <p:nvPr>
            <p:ph idx="1"/>
          </p:nvPr>
        </p:nvSpPr>
        <p:spPr/>
        <p:txBody>
          <a:bodyPr>
            <a:normAutofit/>
          </a:bodyPr>
          <a:lstStyle/>
          <a:p>
            <a:r>
              <a:rPr lang="en-US" b="1" dirty="0"/>
              <a:t>Demography </a:t>
            </a:r>
            <a:r>
              <a:rPr lang="en-US" dirty="0"/>
              <a:t>= the study of the size and composition of human populations.</a:t>
            </a:r>
          </a:p>
          <a:p>
            <a:r>
              <a:rPr lang="en-US" b="1" dirty="0"/>
              <a:t>Demographic transition</a:t>
            </a:r>
            <a:r>
              <a:rPr lang="en-US" dirty="0"/>
              <a:t> = a shift toward lower birth and death rates that often occurs as populations move from being lower-income economies toward being middle-income and then higher-income economies.</a:t>
            </a:r>
          </a:p>
          <a:p>
            <a:r>
              <a:rPr lang="en-US" b="1" dirty="0"/>
              <a:t>Fertility transition </a:t>
            </a:r>
            <a:r>
              <a:rPr lang="en-US" dirty="0"/>
              <a:t>= a reduction in the average number of offspring the typical female gives birth to.</a:t>
            </a:r>
          </a:p>
        </p:txBody>
      </p:sp>
    </p:spTree>
    <p:extLst>
      <p:ext uri="{BB962C8B-B14F-4D97-AF65-F5344CB8AC3E}">
        <p14:creationId xmlns:p14="http://schemas.microsoft.com/office/powerpoint/2010/main" val="899892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11-2</a:t>
            </a:r>
          </a:p>
        </p:txBody>
      </p:sp>
      <p:pic>
        <p:nvPicPr>
          <p:cNvPr id="5" name="Content Placeholder 4">
            <a:extLst>
              <a:ext uri="{FF2B5EF4-FFF2-40B4-BE49-F238E27FC236}">
                <a16:creationId xmlns:a16="http://schemas.microsoft.com/office/drawing/2014/main" id="{E7026921-F419-5349-99D1-97227016323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468446" y="1746424"/>
            <a:ext cx="4140200" cy="3238500"/>
          </a:xfrm>
        </p:spPr>
      </p:pic>
      <p:sp>
        <p:nvSpPr>
          <p:cNvPr id="3" name="Rectangle 2">
            <a:extLst>
              <a:ext uri="{FF2B5EF4-FFF2-40B4-BE49-F238E27FC236}">
                <a16:creationId xmlns:a16="http://schemas.microsoft.com/office/drawing/2014/main" id="{8F80ADC4-9FDE-1347-BDBB-555D098B3FFB}"/>
              </a:ext>
            </a:extLst>
          </p:cNvPr>
          <p:cNvSpPr/>
          <p:nvPr/>
        </p:nvSpPr>
        <p:spPr>
          <a:xfrm>
            <a:off x="2442117" y="5057299"/>
            <a:ext cx="4237463" cy="646331"/>
          </a:xfrm>
          <a:prstGeom prst="rect">
            <a:avLst/>
          </a:prstGeom>
        </p:spPr>
        <p:txBody>
          <a:bodyPr wrap="square">
            <a:spAutoFit/>
          </a:bodyPr>
          <a:lstStyle/>
          <a:p>
            <a:pPr algn="ctr"/>
            <a:r>
              <a:rPr lang="en-US" dirty="0"/>
              <a:t>The fertility, mortality, and demographic transitions</a:t>
            </a:r>
          </a:p>
        </p:txBody>
      </p:sp>
    </p:spTree>
    <p:extLst>
      <p:ext uri="{BB962C8B-B14F-4D97-AF65-F5344CB8AC3E}">
        <p14:creationId xmlns:p14="http://schemas.microsoft.com/office/powerpoint/2010/main" val="2024086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Fertility Rate</a:t>
            </a:r>
          </a:p>
        </p:txBody>
      </p:sp>
      <p:sp>
        <p:nvSpPr>
          <p:cNvPr id="3" name="Content Placeholder 2"/>
          <p:cNvSpPr>
            <a:spLocks noGrp="1"/>
          </p:cNvSpPr>
          <p:nvPr>
            <p:ph idx="1"/>
          </p:nvPr>
        </p:nvSpPr>
        <p:spPr/>
        <p:txBody>
          <a:bodyPr>
            <a:normAutofit/>
          </a:bodyPr>
          <a:lstStyle/>
          <a:p>
            <a:r>
              <a:rPr lang="en-US" b="1" dirty="0"/>
              <a:t>Fertility rate</a:t>
            </a:r>
            <a:r>
              <a:rPr lang="en-US" dirty="0"/>
              <a:t> = the average number of children a woman gives birth to during her childbearing years.</a:t>
            </a:r>
          </a:p>
          <a:p>
            <a:r>
              <a:rPr lang="en-US" dirty="0"/>
              <a:t>Countries with high fertility rates have a high percentage of children in their populations, while countries with low fertility rates have about as many older adults as children in their populations.</a:t>
            </a:r>
          </a:p>
        </p:txBody>
      </p:sp>
    </p:spTree>
    <p:extLst>
      <p:ext uri="{BB962C8B-B14F-4D97-AF65-F5344CB8AC3E}">
        <p14:creationId xmlns:p14="http://schemas.microsoft.com/office/powerpoint/2010/main" val="4191911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Fertility Rate (cont’d)</a:t>
            </a:r>
          </a:p>
        </p:txBody>
      </p:sp>
      <p:sp>
        <p:nvSpPr>
          <p:cNvPr id="3" name="Content Placeholder 2"/>
          <p:cNvSpPr>
            <a:spLocks noGrp="1"/>
          </p:cNvSpPr>
          <p:nvPr>
            <p:ph idx="1"/>
          </p:nvPr>
        </p:nvSpPr>
        <p:spPr/>
        <p:txBody>
          <a:bodyPr>
            <a:normAutofit fontScale="92500"/>
          </a:bodyPr>
          <a:lstStyle/>
          <a:p>
            <a:r>
              <a:rPr lang="en-US" b="1" dirty="0"/>
              <a:t>Replacement population</a:t>
            </a:r>
            <a:r>
              <a:rPr lang="en-US" dirty="0"/>
              <a:t> = each woman has, on average, about 2 children, so those 2 parents will produce 2 offspring, “replacing” themselves but not increasing the size of the population.</a:t>
            </a:r>
          </a:p>
          <a:p>
            <a:pPr lvl="1"/>
            <a:r>
              <a:rPr lang="en-US" dirty="0"/>
              <a:t>If the total fertility rate is greater than 2, then the size of the population will increase over time.</a:t>
            </a:r>
          </a:p>
          <a:p>
            <a:pPr lvl="1"/>
            <a:r>
              <a:rPr lang="en-US" dirty="0"/>
              <a:t>If the fertility rate is less than 2, then the number of people in the total population will begin to decrease.</a:t>
            </a:r>
          </a:p>
          <a:p>
            <a:r>
              <a:rPr lang="en-US" dirty="0"/>
              <a:t>The fertility rate has decreased significantly in recent decades in most countries, but the fertility rates remain higher in low-income countries than in high-income countries.</a:t>
            </a:r>
          </a:p>
        </p:txBody>
      </p:sp>
    </p:spTree>
    <p:extLst>
      <p:ext uri="{BB962C8B-B14F-4D97-AF65-F5344CB8AC3E}">
        <p14:creationId xmlns:p14="http://schemas.microsoft.com/office/powerpoint/2010/main" val="3952905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11-3</a:t>
            </a:r>
          </a:p>
        </p:txBody>
      </p:sp>
      <p:pic>
        <p:nvPicPr>
          <p:cNvPr id="5" name="Content Placeholder 4">
            <a:extLst>
              <a:ext uri="{FF2B5EF4-FFF2-40B4-BE49-F238E27FC236}">
                <a16:creationId xmlns:a16="http://schemas.microsoft.com/office/drawing/2014/main" id="{F9A3B5BA-54FA-4C40-9753-B863284E231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78205" y="1836564"/>
            <a:ext cx="4876800" cy="2857500"/>
          </a:xfrm>
        </p:spPr>
      </p:pic>
      <p:sp>
        <p:nvSpPr>
          <p:cNvPr id="3" name="Rectangle 2">
            <a:extLst>
              <a:ext uri="{FF2B5EF4-FFF2-40B4-BE49-F238E27FC236}">
                <a16:creationId xmlns:a16="http://schemas.microsoft.com/office/drawing/2014/main" id="{7A6C9B5E-5B6A-2949-8D46-7604048CBF6D}"/>
              </a:ext>
            </a:extLst>
          </p:cNvPr>
          <p:cNvSpPr/>
          <p:nvPr/>
        </p:nvSpPr>
        <p:spPr>
          <a:xfrm>
            <a:off x="2462857" y="4827807"/>
            <a:ext cx="4374403" cy="369332"/>
          </a:xfrm>
          <a:prstGeom prst="rect">
            <a:avLst/>
          </a:prstGeom>
        </p:spPr>
        <p:txBody>
          <a:bodyPr wrap="none">
            <a:spAutoFit/>
          </a:bodyPr>
          <a:lstStyle/>
          <a:p>
            <a:pPr algn="ctr"/>
            <a:r>
              <a:rPr lang="en-US" dirty="0"/>
              <a:t>Total fertility rate (births per woman) (2015).</a:t>
            </a:r>
          </a:p>
        </p:txBody>
      </p:sp>
      <p:sp>
        <p:nvSpPr>
          <p:cNvPr id="4" name="TextBox 3">
            <a:extLst>
              <a:ext uri="{FF2B5EF4-FFF2-40B4-BE49-F238E27FC236}">
                <a16:creationId xmlns:a16="http://schemas.microsoft.com/office/drawing/2014/main" id="{D30C462F-C192-5643-BB35-8DA14148C80F}"/>
              </a:ext>
            </a:extLst>
          </p:cNvPr>
          <p:cNvSpPr txBox="1"/>
          <p:nvPr/>
        </p:nvSpPr>
        <p:spPr>
          <a:xfrm rot="5400000">
            <a:off x="5728839" y="3052550"/>
            <a:ext cx="2984243" cy="366898"/>
          </a:xfrm>
          <a:prstGeom prst="rect">
            <a:avLst/>
          </a:prstGeom>
          <a:noFill/>
        </p:spPr>
        <p:txBody>
          <a:bodyPr wrap="square" rtlCol="0">
            <a:spAutoFit/>
          </a:bodyPr>
          <a:lstStyle/>
          <a:p>
            <a:r>
              <a:rPr lang="en-US" sz="900" dirty="0"/>
              <a:t>Data from Human development report 2016. New York: UNDP; 2015.</a:t>
            </a:r>
          </a:p>
        </p:txBody>
      </p:sp>
    </p:spTree>
    <p:extLst>
      <p:ext uri="{BB962C8B-B14F-4D97-AF65-F5344CB8AC3E}">
        <p14:creationId xmlns:p14="http://schemas.microsoft.com/office/powerpoint/2010/main" val="3503430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11-4</a:t>
            </a:r>
          </a:p>
        </p:txBody>
      </p:sp>
      <p:pic>
        <p:nvPicPr>
          <p:cNvPr id="5" name="Content Placeholder 4">
            <a:extLst>
              <a:ext uri="{FF2B5EF4-FFF2-40B4-BE49-F238E27FC236}">
                <a16:creationId xmlns:a16="http://schemas.microsoft.com/office/drawing/2014/main" id="{ED2D11F8-B123-D945-BD15-4EC6FBB0949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26207" y="1803420"/>
            <a:ext cx="3131589" cy="2857789"/>
          </a:xfrm>
        </p:spPr>
      </p:pic>
      <p:sp>
        <p:nvSpPr>
          <p:cNvPr id="3" name="Rectangle 2">
            <a:extLst>
              <a:ext uri="{FF2B5EF4-FFF2-40B4-BE49-F238E27FC236}">
                <a16:creationId xmlns:a16="http://schemas.microsoft.com/office/drawing/2014/main" id="{BA355350-0F3F-AC43-9145-09E6915D7297}"/>
              </a:ext>
            </a:extLst>
          </p:cNvPr>
          <p:cNvSpPr/>
          <p:nvPr/>
        </p:nvSpPr>
        <p:spPr>
          <a:xfrm>
            <a:off x="2252546" y="4735694"/>
            <a:ext cx="4750420" cy="1200329"/>
          </a:xfrm>
          <a:prstGeom prst="rect">
            <a:avLst/>
          </a:prstGeom>
        </p:spPr>
        <p:txBody>
          <a:bodyPr wrap="square">
            <a:spAutoFit/>
          </a:bodyPr>
          <a:lstStyle/>
          <a:p>
            <a:pPr algn="ctr"/>
            <a:r>
              <a:rPr lang="en-US" dirty="0"/>
              <a:t>Population by age group: higher-income countries have a high proportion of older adults and lower-income countries have a high proportion of children.</a:t>
            </a:r>
          </a:p>
        </p:txBody>
      </p:sp>
      <p:sp>
        <p:nvSpPr>
          <p:cNvPr id="4" name="TextBox 3">
            <a:extLst>
              <a:ext uri="{FF2B5EF4-FFF2-40B4-BE49-F238E27FC236}">
                <a16:creationId xmlns:a16="http://schemas.microsoft.com/office/drawing/2014/main" id="{1C28E06F-2080-6B44-AC0D-BF15DE6DADA5}"/>
              </a:ext>
            </a:extLst>
          </p:cNvPr>
          <p:cNvSpPr txBox="1"/>
          <p:nvPr/>
        </p:nvSpPr>
        <p:spPr>
          <a:xfrm rot="5400000">
            <a:off x="4873085" y="3033131"/>
            <a:ext cx="2988527" cy="369332"/>
          </a:xfrm>
          <a:prstGeom prst="rect">
            <a:avLst/>
          </a:prstGeom>
          <a:noFill/>
        </p:spPr>
        <p:txBody>
          <a:bodyPr wrap="square" rtlCol="0">
            <a:spAutoFit/>
          </a:bodyPr>
          <a:lstStyle/>
          <a:p>
            <a:r>
              <a:rPr lang="en-US" sz="900" dirty="0"/>
              <a:t>Data from 2016 world population data sheet. Washington: Population Reference Bureau (PRB); 2016.</a:t>
            </a:r>
          </a:p>
        </p:txBody>
      </p:sp>
    </p:spTree>
    <p:extLst>
      <p:ext uri="{BB962C8B-B14F-4D97-AF65-F5344CB8AC3E}">
        <p14:creationId xmlns:p14="http://schemas.microsoft.com/office/powerpoint/2010/main" val="1546428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11-5</a:t>
            </a:r>
          </a:p>
        </p:txBody>
      </p:sp>
      <p:pic>
        <p:nvPicPr>
          <p:cNvPr id="5" name="Content Placeholder 4">
            <a:extLst>
              <a:ext uri="{FF2B5EF4-FFF2-40B4-BE49-F238E27FC236}">
                <a16:creationId xmlns:a16="http://schemas.microsoft.com/office/drawing/2014/main" id="{D4B7D4B4-A40D-724C-983C-15C0AAC2499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41548" y="1618495"/>
            <a:ext cx="4038600" cy="2959100"/>
          </a:xfrm>
        </p:spPr>
      </p:pic>
      <p:sp>
        <p:nvSpPr>
          <p:cNvPr id="3" name="Rectangle 2">
            <a:extLst>
              <a:ext uri="{FF2B5EF4-FFF2-40B4-BE49-F238E27FC236}">
                <a16:creationId xmlns:a16="http://schemas.microsoft.com/office/drawing/2014/main" id="{E9D36F18-EE83-3D41-BF7B-800386BB006F}"/>
              </a:ext>
            </a:extLst>
          </p:cNvPr>
          <p:cNvSpPr/>
          <p:nvPr/>
        </p:nvSpPr>
        <p:spPr>
          <a:xfrm>
            <a:off x="2453269" y="4705144"/>
            <a:ext cx="4157750" cy="369332"/>
          </a:xfrm>
          <a:prstGeom prst="rect">
            <a:avLst/>
          </a:prstGeom>
        </p:spPr>
        <p:txBody>
          <a:bodyPr wrap="square">
            <a:spAutoFit/>
          </a:bodyPr>
          <a:lstStyle/>
          <a:p>
            <a:pPr algn="ctr"/>
            <a:r>
              <a:rPr lang="en-US" dirty="0"/>
              <a:t>Fertility rates have decreased over time.</a:t>
            </a:r>
          </a:p>
        </p:txBody>
      </p:sp>
    </p:spTree>
    <p:extLst>
      <p:ext uri="{BB962C8B-B14F-4D97-AF65-F5344CB8AC3E}">
        <p14:creationId xmlns:p14="http://schemas.microsoft.com/office/powerpoint/2010/main" val="804486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11-6</a:t>
            </a:r>
          </a:p>
        </p:txBody>
      </p:sp>
      <p:pic>
        <p:nvPicPr>
          <p:cNvPr id="5" name="Content Placeholder 4">
            <a:extLst>
              <a:ext uri="{FF2B5EF4-FFF2-40B4-BE49-F238E27FC236}">
                <a16:creationId xmlns:a16="http://schemas.microsoft.com/office/drawing/2014/main" id="{3CE8BF1B-F025-7046-ACD5-0C30AD9227F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89610" y="1574974"/>
            <a:ext cx="2588012" cy="4194364"/>
          </a:xfrm>
        </p:spPr>
      </p:pic>
      <p:sp>
        <p:nvSpPr>
          <p:cNvPr id="3" name="Rectangle 2">
            <a:extLst>
              <a:ext uri="{FF2B5EF4-FFF2-40B4-BE49-F238E27FC236}">
                <a16:creationId xmlns:a16="http://schemas.microsoft.com/office/drawing/2014/main" id="{DF47269D-48BA-5C41-9C84-6F79CBB7D76D}"/>
              </a:ext>
            </a:extLst>
          </p:cNvPr>
          <p:cNvSpPr/>
          <p:nvPr/>
        </p:nvSpPr>
        <p:spPr>
          <a:xfrm>
            <a:off x="2981484" y="5853719"/>
            <a:ext cx="3247940" cy="369332"/>
          </a:xfrm>
          <a:prstGeom prst="rect">
            <a:avLst/>
          </a:prstGeom>
        </p:spPr>
        <p:txBody>
          <a:bodyPr wrap="none">
            <a:spAutoFit/>
          </a:bodyPr>
          <a:lstStyle/>
          <a:p>
            <a:pPr algn="ctr"/>
            <a:r>
              <a:rPr lang="en-US" dirty="0"/>
              <a:t>Population growth by age group.</a:t>
            </a:r>
          </a:p>
        </p:txBody>
      </p:sp>
      <p:sp>
        <p:nvSpPr>
          <p:cNvPr id="4" name="TextBox 3">
            <a:extLst>
              <a:ext uri="{FF2B5EF4-FFF2-40B4-BE49-F238E27FC236}">
                <a16:creationId xmlns:a16="http://schemas.microsoft.com/office/drawing/2014/main" id="{26D2E060-B3FA-FC48-881A-EB1CB796CC59}"/>
              </a:ext>
            </a:extLst>
          </p:cNvPr>
          <p:cNvSpPr txBox="1"/>
          <p:nvPr/>
        </p:nvSpPr>
        <p:spPr>
          <a:xfrm rot="5400000">
            <a:off x="4360127" y="3021980"/>
            <a:ext cx="3456878" cy="369332"/>
          </a:xfrm>
          <a:prstGeom prst="rect">
            <a:avLst/>
          </a:prstGeom>
          <a:noFill/>
        </p:spPr>
        <p:txBody>
          <a:bodyPr wrap="square" rtlCol="0">
            <a:spAutoFit/>
          </a:bodyPr>
          <a:lstStyle/>
          <a:p>
            <a:r>
              <a:rPr lang="en-US" sz="900" dirty="0"/>
              <a:t>Data from United Nations Department of Economic and Social Affairs. World population prospects: The 2017 revision. New York: UN; 2017.</a:t>
            </a:r>
          </a:p>
        </p:txBody>
      </p:sp>
    </p:spTree>
    <p:extLst>
      <p:ext uri="{BB962C8B-B14F-4D97-AF65-F5344CB8AC3E}">
        <p14:creationId xmlns:p14="http://schemas.microsoft.com/office/powerpoint/2010/main" val="3504669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Population Pyramids</a:t>
            </a:r>
          </a:p>
        </p:txBody>
      </p:sp>
      <p:sp>
        <p:nvSpPr>
          <p:cNvPr id="3" name="Content Placeholder 2"/>
          <p:cNvSpPr>
            <a:spLocks noGrp="1"/>
          </p:cNvSpPr>
          <p:nvPr>
            <p:ph idx="1"/>
          </p:nvPr>
        </p:nvSpPr>
        <p:spPr/>
        <p:txBody>
          <a:bodyPr>
            <a:normAutofit/>
          </a:bodyPr>
          <a:lstStyle/>
          <a:p>
            <a:r>
              <a:rPr lang="en-US" dirty="0"/>
              <a:t>A </a:t>
            </a:r>
            <a:r>
              <a:rPr lang="en-US" b="1" dirty="0"/>
              <a:t>population pyramid</a:t>
            </a:r>
            <a:r>
              <a:rPr lang="en-US" dirty="0"/>
              <a:t> displays the number of males and females by age group in a population.</a:t>
            </a:r>
          </a:p>
          <a:p>
            <a:r>
              <a:rPr lang="en-US" dirty="0"/>
              <a:t>Low-income countries usually have a population pyramid with a wide base of many children that gradually narrows in older age groups. </a:t>
            </a:r>
          </a:p>
          <a:p>
            <a:r>
              <a:rPr lang="en-US" dirty="0"/>
              <a:t>High-income countries often have low fertility rates that make the population “pyramid” look more like a rectangle or cube.</a:t>
            </a:r>
          </a:p>
        </p:txBody>
      </p:sp>
    </p:spTree>
    <p:extLst>
      <p:ext uri="{BB962C8B-B14F-4D97-AF65-F5344CB8AC3E}">
        <p14:creationId xmlns:p14="http://schemas.microsoft.com/office/powerpoint/2010/main" val="1679779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11-7</a:t>
            </a:r>
          </a:p>
        </p:txBody>
      </p:sp>
      <p:pic>
        <p:nvPicPr>
          <p:cNvPr id="5" name="Content Placeholder 4">
            <a:extLst>
              <a:ext uri="{FF2B5EF4-FFF2-40B4-BE49-F238E27FC236}">
                <a16:creationId xmlns:a16="http://schemas.microsoft.com/office/drawing/2014/main" id="{465F344F-3D00-F045-9F37-7CF7E3ED8CF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54611" y="1629027"/>
            <a:ext cx="4635500" cy="2603500"/>
          </a:xfrm>
        </p:spPr>
      </p:pic>
      <p:sp>
        <p:nvSpPr>
          <p:cNvPr id="3" name="Rectangle 2">
            <a:extLst>
              <a:ext uri="{FF2B5EF4-FFF2-40B4-BE49-F238E27FC236}">
                <a16:creationId xmlns:a16="http://schemas.microsoft.com/office/drawing/2014/main" id="{9B4CB926-7A63-5743-BC0C-CBD1D6B89534}"/>
              </a:ext>
            </a:extLst>
          </p:cNvPr>
          <p:cNvSpPr/>
          <p:nvPr/>
        </p:nvSpPr>
        <p:spPr>
          <a:xfrm>
            <a:off x="2751725" y="4281397"/>
            <a:ext cx="4019690" cy="369332"/>
          </a:xfrm>
          <a:prstGeom prst="rect">
            <a:avLst/>
          </a:prstGeom>
        </p:spPr>
        <p:txBody>
          <a:bodyPr wrap="none">
            <a:spAutoFit/>
          </a:bodyPr>
          <a:lstStyle/>
          <a:p>
            <a:pPr algn="ctr"/>
            <a:r>
              <a:rPr lang="en-US" dirty="0"/>
              <a:t>Examples of population pyramids (2015).</a:t>
            </a:r>
          </a:p>
        </p:txBody>
      </p:sp>
      <p:sp>
        <p:nvSpPr>
          <p:cNvPr id="4" name="TextBox 3">
            <a:extLst>
              <a:ext uri="{FF2B5EF4-FFF2-40B4-BE49-F238E27FC236}">
                <a16:creationId xmlns:a16="http://schemas.microsoft.com/office/drawing/2014/main" id="{436A5EB2-3A14-CD49-87EF-1B5B77156C91}"/>
              </a:ext>
            </a:extLst>
          </p:cNvPr>
          <p:cNvSpPr txBox="1"/>
          <p:nvPr/>
        </p:nvSpPr>
        <p:spPr>
          <a:xfrm rot="5400000">
            <a:off x="6027236" y="2553742"/>
            <a:ext cx="2525084" cy="507831"/>
          </a:xfrm>
          <a:prstGeom prst="rect">
            <a:avLst/>
          </a:prstGeom>
          <a:noFill/>
        </p:spPr>
        <p:txBody>
          <a:bodyPr wrap="square" rtlCol="0">
            <a:spAutoFit/>
          </a:bodyPr>
          <a:lstStyle/>
          <a:p>
            <a:r>
              <a:rPr lang="en-US" sz="900" dirty="0"/>
              <a:t>Data from United Nations Department of Economic and Social Affairs. World population prospects: The 2017 revision. New York: UN; 2017.</a:t>
            </a:r>
          </a:p>
        </p:txBody>
      </p:sp>
    </p:spTree>
    <p:extLst>
      <p:ext uri="{BB962C8B-B14F-4D97-AF65-F5344CB8AC3E}">
        <p14:creationId xmlns:p14="http://schemas.microsoft.com/office/powerpoint/2010/main" val="660915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Population Planning</a:t>
            </a:r>
            <a:endParaRPr lang="en-US" dirty="0"/>
          </a:p>
        </p:txBody>
      </p:sp>
      <p:sp>
        <p:nvSpPr>
          <p:cNvPr id="3" name="Text Placeholder 2"/>
          <p:cNvSpPr>
            <a:spLocks noGrp="1"/>
          </p:cNvSpPr>
          <p:nvPr>
            <p:ph type="body" idx="1"/>
          </p:nvPr>
        </p:nvSpPr>
        <p:spPr/>
        <p:txBody>
          <a:bodyPr/>
          <a:lstStyle/>
          <a:p>
            <a:r>
              <a:rPr lang="en-US" dirty="0"/>
              <a:t>11.3</a:t>
            </a:r>
          </a:p>
        </p:txBody>
      </p:sp>
    </p:spTree>
    <p:extLst>
      <p:ext uri="{BB962C8B-B14F-4D97-AF65-F5344CB8AC3E}">
        <p14:creationId xmlns:p14="http://schemas.microsoft.com/office/powerpoint/2010/main" val="2326412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Population Planning</a:t>
            </a:r>
          </a:p>
        </p:txBody>
      </p:sp>
      <p:sp>
        <p:nvSpPr>
          <p:cNvPr id="3" name="Content Placeholder 2"/>
          <p:cNvSpPr>
            <a:spLocks noGrp="1"/>
          </p:cNvSpPr>
          <p:nvPr>
            <p:ph idx="1"/>
          </p:nvPr>
        </p:nvSpPr>
        <p:spPr/>
        <p:txBody>
          <a:bodyPr>
            <a:normAutofit fontScale="92500" lnSpcReduction="20000"/>
          </a:bodyPr>
          <a:lstStyle/>
          <a:p>
            <a:r>
              <a:rPr lang="en-US" dirty="0"/>
              <a:t>The goal of population planning policies is to promote a population growth rate in line with desired demographic and socioeconomic profiles.</a:t>
            </a:r>
          </a:p>
          <a:p>
            <a:r>
              <a:rPr lang="en-US" dirty="0"/>
              <a:t>In high-income countries where fertility rates have remained below replacement level for more than a generation and population aging is a major concern, the goal of population policies is to provide incentives for increased fertility.</a:t>
            </a:r>
          </a:p>
          <a:p>
            <a:r>
              <a:rPr lang="en-US" dirty="0"/>
              <a:t>Upper-middle-income countries generally view their growth rates as satisfactory, but there is considerable diversity in how population policies are framed and implemented.</a:t>
            </a:r>
          </a:p>
          <a:p>
            <a:r>
              <a:rPr lang="en-US" dirty="0"/>
              <a:t>In most low- and lower-middle-income countries, population policies focus on encouraging reduced fertility rates because population growth levels are considered to be too high.</a:t>
            </a:r>
          </a:p>
        </p:txBody>
      </p:sp>
    </p:spTree>
    <p:extLst>
      <p:ext uri="{BB962C8B-B14F-4D97-AF65-F5344CB8AC3E}">
        <p14:creationId xmlns:p14="http://schemas.microsoft.com/office/powerpoint/2010/main" val="4055876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11-8</a:t>
            </a:r>
          </a:p>
        </p:txBody>
      </p:sp>
      <p:pic>
        <p:nvPicPr>
          <p:cNvPr id="5" name="Content Placeholder 4">
            <a:extLst>
              <a:ext uri="{FF2B5EF4-FFF2-40B4-BE49-F238E27FC236}">
                <a16:creationId xmlns:a16="http://schemas.microsoft.com/office/drawing/2014/main" id="{BA55B1ED-D900-C34C-BBE0-E97E3A2A8FD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14550" y="1756026"/>
            <a:ext cx="4914900" cy="3263900"/>
          </a:xfrm>
        </p:spPr>
      </p:pic>
      <p:sp>
        <p:nvSpPr>
          <p:cNvPr id="3" name="Rectangle 2">
            <a:extLst>
              <a:ext uri="{FF2B5EF4-FFF2-40B4-BE49-F238E27FC236}">
                <a16:creationId xmlns:a16="http://schemas.microsoft.com/office/drawing/2014/main" id="{2019BDFE-B147-9A45-A55B-707DC8D7B16C}"/>
              </a:ext>
            </a:extLst>
          </p:cNvPr>
          <p:cNvSpPr/>
          <p:nvPr/>
        </p:nvSpPr>
        <p:spPr>
          <a:xfrm>
            <a:off x="2509024" y="5117739"/>
            <a:ext cx="4242558" cy="369332"/>
          </a:xfrm>
          <a:prstGeom prst="rect">
            <a:avLst/>
          </a:prstGeom>
        </p:spPr>
        <p:txBody>
          <a:bodyPr wrap="square">
            <a:spAutoFit/>
          </a:bodyPr>
          <a:lstStyle/>
          <a:p>
            <a:pPr algn="ctr"/>
            <a:r>
              <a:rPr lang="en-US" dirty="0"/>
              <a:t>Population policies in featured countries.</a:t>
            </a:r>
          </a:p>
        </p:txBody>
      </p:sp>
      <p:sp>
        <p:nvSpPr>
          <p:cNvPr id="4" name="TextBox 3">
            <a:extLst>
              <a:ext uri="{FF2B5EF4-FFF2-40B4-BE49-F238E27FC236}">
                <a16:creationId xmlns:a16="http://schemas.microsoft.com/office/drawing/2014/main" id="{432EE215-17A7-BD41-8E7B-637F2B6954F6}"/>
              </a:ext>
            </a:extLst>
          </p:cNvPr>
          <p:cNvSpPr txBox="1"/>
          <p:nvPr/>
        </p:nvSpPr>
        <p:spPr>
          <a:xfrm rot="5400000">
            <a:off x="5528273" y="3158248"/>
            <a:ext cx="3372573" cy="369332"/>
          </a:xfrm>
          <a:prstGeom prst="rect">
            <a:avLst/>
          </a:prstGeom>
          <a:noFill/>
        </p:spPr>
        <p:txBody>
          <a:bodyPr wrap="square" rtlCol="0">
            <a:spAutoFit/>
          </a:bodyPr>
          <a:lstStyle/>
          <a:p>
            <a:r>
              <a:rPr lang="en-US" sz="900" dirty="0"/>
              <a:t>Data from United Nations Department of Economic and Social Affairs. World population policies 2013. New York: UN; 2013.</a:t>
            </a:r>
          </a:p>
        </p:txBody>
      </p:sp>
    </p:spTree>
    <p:extLst>
      <p:ext uri="{BB962C8B-B14F-4D97-AF65-F5344CB8AC3E}">
        <p14:creationId xmlns:p14="http://schemas.microsoft.com/office/powerpoint/2010/main" val="2824805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11-9</a:t>
            </a:r>
          </a:p>
        </p:txBody>
      </p:sp>
      <p:pic>
        <p:nvPicPr>
          <p:cNvPr id="5" name="Content Placeholder 4">
            <a:extLst>
              <a:ext uri="{FF2B5EF4-FFF2-40B4-BE49-F238E27FC236}">
                <a16:creationId xmlns:a16="http://schemas.microsoft.com/office/drawing/2014/main" id="{ADA07E5C-58E5-754A-8AD4-2C25D35708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90287" y="1570483"/>
            <a:ext cx="6029507" cy="2767342"/>
          </a:xfrm>
        </p:spPr>
      </p:pic>
      <p:sp>
        <p:nvSpPr>
          <p:cNvPr id="3" name="Rectangle 2">
            <a:extLst>
              <a:ext uri="{FF2B5EF4-FFF2-40B4-BE49-F238E27FC236}">
                <a16:creationId xmlns:a16="http://schemas.microsoft.com/office/drawing/2014/main" id="{27ED8078-F825-4D45-93DD-3CB913EA1330}"/>
              </a:ext>
            </a:extLst>
          </p:cNvPr>
          <p:cNvSpPr/>
          <p:nvPr/>
        </p:nvSpPr>
        <p:spPr>
          <a:xfrm>
            <a:off x="2018371" y="4388225"/>
            <a:ext cx="4951142" cy="646331"/>
          </a:xfrm>
          <a:prstGeom prst="rect">
            <a:avLst/>
          </a:prstGeom>
        </p:spPr>
        <p:txBody>
          <a:bodyPr wrap="square">
            <a:spAutoFit/>
          </a:bodyPr>
          <a:lstStyle/>
          <a:p>
            <a:pPr algn="ctr"/>
            <a:r>
              <a:rPr lang="en-US" dirty="0"/>
              <a:t>Projections of population growth in selected countries.</a:t>
            </a:r>
          </a:p>
        </p:txBody>
      </p:sp>
      <p:sp>
        <p:nvSpPr>
          <p:cNvPr id="4" name="TextBox 3">
            <a:extLst>
              <a:ext uri="{FF2B5EF4-FFF2-40B4-BE49-F238E27FC236}">
                <a16:creationId xmlns:a16="http://schemas.microsoft.com/office/drawing/2014/main" id="{44681514-9E77-4B4B-82A4-AC8E203E7E1E}"/>
              </a:ext>
            </a:extLst>
          </p:cNvPr>
          <p:cNvSpPr txBox="1"/>
          <p:nvPr/>
        </p:nvSpPr>
        <p:spPr>
          <a:xfrm rot="5400000">
            <a:off x="6232251" y="2757976"/>
            <a:ext cx="2924185" cy="369332"/>
          </a:xfrm>
          <a:prstGeom prst="rect">
            <a:avLst/>
          </a:prstGeom>
          <a:noFill/>
        </p:spPr>
        <p:txBody>
          <a:bodyPr wrap="square" rtlCol="0">
            <a:spAutoFit/>
          </a:bodyPr>
          <a:lstStyle/>
          <a:p>
            <a:r>
              <a:rPr lang="en-US" sz="900" dirty="0"/>
              <a:t>Data from 2016 world population data sheet. Washington: Population Reference Bureau (PRB); 2016.</a:t>
            </a:r>
          </a:p>
        </p:txBody>
      </p:sp>
    </p:spTree>
    <p:extLst>
      <p:ext uri="{BB962C8B-B14F-4D97-AF65-F5344CB8AC3E}">
        <p14:creationId xmlns:p14="http://schemas.microsoft.com/office/powerpoint/2010/main" val="361001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Family Planning</a:t>
            </a:r>
            <a:endParaRPr lang="en-US" dirty="0"/>
          </a:p>
        </p:txBody>
      </p:sp>
      <p:sp>
        <p:nvSpPr>
          <p:cNvPr id="3" name="Text Placeholder 2"/>
          <p:cNvSpPr>
            <a:spLocks noGrp="1"/>
          </p:cNvSpPr>
          <p:nvPr>
            <p:ph type="body" idx="1"/>
          </p:nvPr>
        </p:nvSpPr>
        <p:spPr/>
        <p:txBody>
          <a:bodyPr/>
          <a:lstStyle/>
          <a:p>
            <a:r>
              <a:rPr lang="en-US" dirty="0"/>
              <a:t>11.4</a:t>
            </a:r>
          </a:p>
        </p:txBody>
      </p:sp>
    </p:spTree>
    <p:extLst>
      <p:ext uri="{BB962C8B-B14F-4D97-AF65-F5344CB8AC3E}">
        <p14:creationId xmlns:p14="http://schemas.microsoft.com/office/powerpoint/2010/main" val="2372823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Family Planning</a:t>
            </a:r>
          </a:p>
        </p:txBody>
      </p:sp>
      <p:sp>
        <p:nvSpPr>
          <p:cNvPr id="5" name="Content Placeholder 4"/>
          <p:cNvSpPr>
            <a:spLocks noGrp="1"/>
          </p:cNvSpPr>
          <p:nvPr>
            <p:ph idx="1"/>
          </p:nvPr>
        </p:nvSpPr>
        <p:spPr/>
        <p:txBody>
          <a:bodyPr>
            <a:normAutofit/>
          </a:bodyPr>
          <a:lstStyle/>
          <a:p>
            <a:r>
              <a:rPr lang="en-US" dirty="0"/>
              <a:t>All women and men of reproductive age need to have access to information about reproduction and contraception. </a:t>
            </a:r>
          </a:p>
          <a:p>
            <a:r>
              <a:rPr lang="en-US" b="1" dirty="0"/>
              <a:t>Family planning</a:t>
            </a:r>
            <a:r>
              <a:rPr lang="en-US" dirty="0"/>
              <a:t> = a process by which women and men make informed decisions about how many children they want to have, how many years apart they want those pregnancies to be, and the actions they will take to achieve these goals.</a:t>
            </a:r>
          </a:p>
          <a:p>
            <a:r>
              <a:rPr lang="en-US" b="1" dirty="0"/>
              <a:t>Birth spacing</a:t>
            </a:r>
            <a:r>
              <a:rPr lang="en-US" dirty="0"/>
              <a:t> = waiting until at least 2 years after the birth of one child before conceiving the next child.</a:t>
            </a:r>
          </a:p>
        </p:txBody>
      </p:sp>
    </p:spTree>
    <p:extLst>
      <p:ext uri="{BB962C8B-B14F-4D97-AF65-F5344CB8AC3E}">
        <p14:creationId xmlns:p14="http://schemas.microsoft.com/office/powerpoint/2010/main" val="262631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821635"/>
          </a:xfrm>
        </p:spPr>
        <p:txBody>
          <a:bodyPr/>
          <a:lstStyle/>
          <a:p>
            <a:r>
              <a:rPr lang="en-US" dirty="0"/>
              <a:t>Family Planning Methods</a:t>
            </a:r>
          </a:p>
        </p:txBody>
      </p:sp>
      <p:sp>
        <p:nvSpPr>
          <p:cNvPr id="3" name="Content Placeholder 2"/>
          <p:cNvSpPr>
            <a:spLocks noGrp="1"/>
          </p:cNvSpPr>
          <p:nvPr>
            <p:ph idx="1"/>
          </p:nvPr>
        </p:nvSpPr>
        <p:spPr>
          <a:xfrm>
            <a:off x="265043" y="1033670"/>
            <a:ext cx="8666921" cy="5143293"/>
          </a:xfrm>
        </p:spPr>
        <p:txBody>
          <a:bodyPr>
            <a:normAutofit fontScale="85000" lnSpcReduction="10000"/>
          </a:bodyPr>
          <a:lstStyle/>
          <a:p>
            <a:r>
              <a:rPr lang="en-US" b="1" dirty="0"/>
              <a:t>Abstinence = </a:t>
            </a:r>
            <a:r>
              <a:rPr lang="en-US" dirty="0"/>
              <a:t>refraining from sexual intercourse and other types of genital contact.</a:t>
            </a:r>
          </a:p>
          <a:p>
            <a:r>
              <a:rPr lang="en-US" b="1" dirty="0"/>
              <a:t>Contraception </a:t>
            </a:r>
            <a:r>
              <a:rPr lang="en-US" dirty="0"/>
              <a:t>= the intentional prevention of pregnancy.</a:t>
            </a:r>
          </a:p>
          <a:p>
            <a:r>
              <a:rPr lang="en-US" dirty="0"/>
              <a:t>Modern contraceptive methods include barriers, medications, and surgery.</a:t>
            </a:r>
          </a:p>
          <a:p>
            <a:pPr lvl="1"/>
            <a:r>
              <a:rPr lang="en-US" b="1" dirty="0"/>
              <a:t>Condom</a:t>
            </a:r>
            <a:r>
              <a:rPr lang="en-US" dirty="0"/>
              <a:t> = a physical barrier used to prevent sperm from coming into contact with an egg after sexual contact.</a:t>
            </a:r>
          </a:p>
          <a:p>
            <a:pPr lvl="1"/>
            <a:r>
              <a:rPr lang="en-US" b="1" dirty="0"/>
              <a:t>Oral contraceptives </a:t>
            </a:r>
            <a:r>
              <a:rPr lang="en-US" dirty="0"/>
              <a:t>(birth control pills) prevent ovulation when taken as prescribed.</a:t>
            </a:r>
          </a:p>
          <a:p>
            <a:pPr lvl="1"/>
            <a:r>
              <a:rPr lang="en-US" b="1" dirty="0"/>
              <a:t>IUDs (intrauterine devices) </a:t>
            </a:r>
            <a:r>
              <a:rPr lang="en-US" dirty="0"/>
              <a:t>prevent fertilization of eggs by creating a uterine environment that is unfavorable to sperm.</a:t>
            </a:r>
          </a:p>
          <a:p>
            <a:pPr lvl="1"/>
            <a:r>
              <a:rPr lang="en-US" b="1" dirty="0"/>
              <a:t>Sterilization</a:t>
            </a:r>
            <a:r>
              <a:rPr lang="en-US" dirty="0"/>
              <a:t> = the use of surgical or medical procedures to intentionally make it difficult or impossible for a person to reproduce.</a:t>
            </a:r>
          </a:p>
          <a:p>
            <a:r>
              <a:rPr lang="en-US" dirty="0"/>
              <a:t>Only abstinence and condoms help to prevent the spread of sexually transmitted infections (STIs).</a:t>
            </a:r>
          </a:p>
        </p:txBody>
      </p:sp>
    </p:spTree>
    <p:extLst>
      <p:ext uri="{BB962C8B-B14F-4D97-AF65-F5344CB8AC3E}">
        <p14:creationId xmlns:p14="http://schemas.microsoft.com/office/powerpoint/2010/main" val="4216170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11-10</a:t>
            </a:r>
          </a:p>
        </p:txBody>
      </p:sp>
      <p:pic>
        <p:nvPicPr>
          <p:cNvPr id="5" name="Content Placeholder 4">
            <a:extLst>
              <a:ext uri="{FF2B5EF4-FFF2-40B4-BE49-F238E27FC236}">
                <a16:creationId xmlns:a16="http://schemas.microsoft.com/office/drawing/2014/main" id="{883E3E58-1E8A-4145-854C-0E18F88F2A9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8466" y="1693553"/>
            <a:ext cx="2653377" cy="3716100"/>
          </a:xfrm>
        </p:spPr>
      </p:pic>
      <p:pic>
        <p:nvPicPr>
          <p:cNvPr id="7" name="Picture 6">
            <a:extLst>
              <a:ext uri="{FF2B5EF4-FFF2-40B4-BE49-F238E27FC236}">
                <a16:creationId xmlns:a16="http://schemas.microsoft.com/office/drawing/2014/main" id="{DE1944FA-5892-2746-87F8-E09FAAED2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3723" y="2258431"/>
            <a:ext cx="4197389" cy="2494572"/>
          </a:xfrm>
          <a:prstGeom prst="rect">
            <a:avLst/>
          </a:prstGeom>
        </p:spPr>
      </p:pic>
      <p:sp>
        <p:nvSpPr>
          <p:cNvPr id="3" name="Rectangle 2">
            <a:extLst>
              <a:ext uri="{FF2B5EF4-FFF2-40B4-BE49-F238E27FC236}">
                <a16:creationId xmlns:a16="http://schemas.microsoft.com/office/drawing/2014/main" id="{329BE8B2-78B8-1D42-9CB3-623C186E3347}"/>
              </a:ext>
            </a:extLst>
          </p:cNvPr>
          <p:cNvSpPr/>
          <p:nvPr/>
        </p:nvSpPr>
        <p:spPr>
          <a:xfrm>
            <a:off x="3421330" y="5519183"/>
            <a:ext cx="2435154" cy="369332"/>
          </a:xfrm>
          <a:prstGeom prst="rect">
            <a:avLst/>
          </a:prstGeom>
        </p:spPr>
        <p:txBody>
          <a:bodyPr wrap="none">
            <a:spAutoFit/>
          </a:bodyPr>
          <a:lstStyle/>
          <a:p>
            <a:pPr algn="ctr"/>
            <a:r>
              <a:rPr lang="en-US" dirty="0"/>
              <a:t>Contraceptive methods.</a:t>
            </a:r>
          </a:p>
        </p:txBody>
      </p:sp>
      <p:sp>
        <p:nvSpPr>
          <p:cNvPr id="4" name="TextBox 3">
            <a:extLst>
              <a:ext uri="{FF2B5EF4-FFF2-40B4-BE49-F238E27FC236}">
                <a16:creationId xmlns:a16="http://schemas.microsoft.com/office/drawing/2014/main" id="{264D69C4-D132-4849-A512-C1DDBFD73F54}"/>
              </a:ext>
            </a:extLst>
          </p:cNvPr>
          <p:cNvSpPr txBox="1"/>
          <p:nvPr/>
        </p:nvSpPr>
        <p:spPr>
          <a:xfrm rot="5400000">
            <a:off x="6724188" y="3211551"/>
            <a:ext cx="3876710" cy="507831"/>
          </a:xfrm>
          <a:prstGeom prst="rect">
            <a:avLst/>
          </a:prstGeom>
          <a:noFill/>
        </p:spPr>
        <p:txBody>
          <a:bodyPr wrap="square" rtlCol="0">
            <a:spAutoFit/>
          </a:bodyPr>
          <a:lstStyle/>
          <a:p>
            <a:r>
              <a:rPr lang="en-US" sz="900" dirty="0"/>
              <a:t>Data from Black KI, Gupta S, Rassi A, Kubba A. Why do women experience untimed pregnancies? A review of contraceptive failure rates. Best Pract Res Clin Obstet Gynaecol 2010; 24:443-55.</a:t>
            </a:r>
          </a:p>
        </p:txBody>
      </p:sp>
    </p:spTree>
    <p:extLst>
      <p:ext uri="{BB962C8B-B14F-4D97-AF65-F5344CB8AC3E}">
        <p14:creationId xmlns:p14="http://schemas.microsoft.com/office/powerpoint/2010/main" val="3751000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Abortion and Miscarriage</a:t>
            </a:r>
          </a:p>
        </p:txBody>
      </p:sp>
      <p:sp>
        <p:nvSpPr>
          <p:cNvPr id="3" name="Content Placeholder 2"/>
          <p:cNvSpPr>
            <a:spLocks noGrp="1"/>
          </p:cNvSpPr>
          <p:nvPr>
            <p:ph idx="1"/>
          </p:nvPr>
        </p:nvSpPr>
        <p:spPr/>
        <p:txBody>
          <a:bodyPr>
            <a:normAutofit/>
          </a:bodyPr>
          <a:lstStyle/>
          <a:p>
            <a:r>
              <a:rPr lang="en-US" b="1" dirty="0"/>
              <a:t>Abortion</a:t>
            </a:r>
            <a:r>
              <a:rPr lang="en-US" dirty="0"/>
              <a:t> = the termination or loss of a pregnancy.</a:t>
            </a:r>
          </a:p>
          <a:p>
            <a:r>
              <a:rPr lang="en-US" b="1" dirty="0"/>
              <a:t>Spontaneous abortions</a:t>
            </a:r>
            <a:r>
              <a:rPr lang="en-US" dirty="0"/>
              <a:t> = miscarriages.</a:t>
            </a:r>
          </a:p>
          <a:p>
            <a:r>
              <a:rPr lang="en-US" b="1" dirty="0"/>
              <a:t>Induced abortions </a:t>
            </a:r>
            <a:r>
              <a:rPr lang="en-US" dirty="0"/>
              <a:t>= chemically or surgically terminated pregnancies.</a:t>
            </a:r>
          </a:p>
          <a:p>
            <a:r>
              <a:rPr lang="en-US" dirty="0"/>
              <a:t>Induced abortions are not a form of contraception, because they end a pregnancy rather than prevent it.</a:t>
            </a:r>
          </a:p>
          <a:p>
            <a:r>
              <a:rPr lang="en-US" dirty="0"/>
              <a:t>Increased access to contraception reduces the number of induced abortions by preventing unplanned pregnancies.  </a:t>
            </a:r>
          </a:p>
          <a:p>
            <a:endParaRPr lang="en-US" dirty="0"/>
          </a:p>
        </p:txBody>
      </p:sp>
    </p:spTree>
    <p:extLst>
      <p:ext uri="{BB962C8B-B14F-4D97-AF65-F5344CB8AC3E}">
        <p14:creationId xmlns:p14="http://schemas.microsoft.com/office/powerpoint/2010/main" val="178905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to Contraception</a:t>
            </a:r>
          </a:p>
        </p:txBody>
      </p:sp>
      <p:sp>
        <p:nvSpPr>
          <p:cNvPr id="3" name="Content Placeholder 2"/>
          <p:cNvSpPr>
            <a:spLocks noGrp="1"/>
          </p:cNvSpPr>
          <p:nvPr>
            <p:ph idx="1"/>
          </p:nvPr>
        </p:nvSpPr>
        <p:spPr/>
        <p:txBody>
          <a:bodyPr>
            <a:normAutofit lnSpcReduction="10000"/>
          </a:bodyPr>
          <a:lstStyle/>
          <a:p>
            <a:r>
              <a:rPr lang="en-US" dirty="0"/>
              <a:t>Many sexually active reproductive-age women and men around the world do not use any contraceptive method. </a:t>
            </a:r>
          </a:p>
          <a:p>
            <a:r>
              <a:rPr lang="en-US" dirty="0"/>
              <a:t>The SDGs aim to ensure that all “women of reproductive age (aged 15-49) have their need for family planning satisfied with modern methods” (SDG 3.7.1).</a:t>
            </a:r>
          </a:p>
          <a:p>
            <a:r>
              <a:rPr lang="en-US" dirty="0"/>
              <a:t>Millions of people who would like to use contraception still do not have access to family planning services.</a:t>
            </a:r>
          </a:p>
          <a:p>
            <a:r>
              <a:rPr lang="en-US" dirty="0"/>
              <a:t>Thousands of healthcare providers and partners are seeking to bring information and supplies to men and women worldwide who want to make informed reproductive decisions.</a:t>
            </a:r>
          </a:p>
          <a:p>
            <a:endParaRPr lang="en-US" dirty="0"/>
          </a:p>
        </p:txBody>
      </p:sp>
    </p:spTree>
    <p:extLst>
      <p:ext uri="{BB962C8B-B14F-4D97-AF65-F5344CB8AC3E}">
        <p14:creationId xmlns:p14="http://schemas.microsoft.com/office/powerpoint/2010/main" val="3769006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11-11</a:t>
            </a:r>
          </a:p>
        </p:txBody>
      </p:sp>
      <p:pic>
        <p:nvPicPr>
          <p:cNvPr id="5" name="Content Placeholder 4">
            <a:extLst>
              <a:ext uri="{FF2B5EF4-FFF2-40B4-BE49-F238E27FC236}">
                <a16:creationId xmlns:a16="http://schemas.microsoft.com/office/drawing/2014/main" id="{CA0678A7-BAF9-9A46-B4D3-7F39FE0ED55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077737" y="1711732"/>
            <a:ext cx="2995806" cy="3406659"/>
          </a:xfrm>
        </p:spPr>
      </p:pic>
      <p:sp>
        <p:nvSpPr>
          <p:cNvPr id="4" name="Rectangle 3">
            <a:extLst>
              <a:ext uri="{FF2B5EF4-FFF2-40B4-BE49-F238E27FC236}">
                <a16:creationId xmlns:a16="http://schemas.microsoft.com/office/drawing/2014/main" id="{D837F6CF-C6EF-3141-A994-10E8F9254AA3}"/>
              </a:ext>
            </a:extLst>
          </p:cNvPr>
          <p:cNvSpPr/>
          <p:nvPr/>
        </p:nvSpPr>
        <p:spPr>
          <a:xfrm>
            <a:off x="2509025" y="5204046"/>
            <a:ext cx="4572000" cy="1200329"/>
          </a:xfrm>
          <a:prstGeom prst="rect">
            <a:avLst/>
          </a:prstGeom>
        </p:spPr>
        <p:txBody>
          <a:bodyPr>
            <a:spAutoFit/>
          </a:bodyPr>
          <a:lstStyle/>
          <a:p>
            <a:pPr algn="ctr"/>
            <a:r>
              <a:rPr lang="en-US" dirty="0"/>
              <a:t>Percentage of married and partnered women ages 15-49 years who are using modern contraception (such as condoms, the pill, sterilization, or an IUD).</a:t>
            </a:r>
          </a:p>
        </p:txBody>
      </p:sp>
      <p:sp>
        <p:nvSpPr>
          <p:cNvPr id="6" name="TextBox 5">
            <a:extLst>
              <a:ext uri="{FF2B5EF4-FFF2-40B4-BE49-F238E27FC236}">
                <a16:creationId xmlns:a16="http://schemas.microsoft.com/office/drawing/2014/main" id="{3E76743B-CDAB-3441-918B-83C0A2231167}"/>
              </a:ext>
            </a:extLst>
          </p:cNvPr>
          <p:cNvSpPr txBox="1"/>
          <p:nvPr/>
        </p:nvSpPr>
        <p:spPr>
          <a:xfrm rot="5400000">
            <a:off x="4532971" y="3191703"/>
            <a:ext cx="3528692" cy="369332"/>
          </a:xfrm>
          <a:prstGeom prst="rect">
            <a:avLst/>
          </a:prstGeom>
          <a:noFill/>
        </p:spPr>
        <p:txBody>
          <a:bodyPr wrap="square" rtlCol="0">
            <a:spAutoFit/>
          </a:bodyPr>
          <a:lstStyle/>
          <a:p>
            <a:r>
              <a:rPr lang="en-US" sz="900" dirty="0"/>
              <a:t>Data from 2016 world population data sheet. Washington: Population Reference Bureau (PRB); 2016.</a:t>
            </a:r>
          </a:p>
        </p:txBody>
      </p:sp>
    </p:spTree>
    <p:extLst>
      <p:ext uri="{BB962C8B-B14F-4D97-AF65-F5344CB8AC3E}">
        <p14:creationId xmlns:p14="http://schemas.microsoft.com/office/powerpoint/2010/main" val="709648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Infertility</a:t>
            </a:r>
            <a:endParaRPr lang="en-US" dirty="0"/>
          </a:p>
        </p:txBody>
      </p:sp>
      <p:sp>
        <p:nvSpPr>
          <p:cNvPr id="3" name="Text Placeholder 2"/>
          <p:cNvSpPr>
            <a:spLocks noGrp="1"/>
          </p:cNvSpPr>
          <p:nvPr>
            <p:ph type="body" idx="1"/>
          </p:nvPr>
        </p:nvSpPr>
        <p:spPr/>
        <p:txBody>
          <a:bodyPr/>
          <a:lstStyle/>
          <a:p>
            <a:r>
              <a:rPr lang="en-US" dirty="0"/>
              <a:t>11.5</a:t>
            </a:r>
          </a:p>
        </p:txBody>
      </p:sp>
    </p:spTree>
    <p:extLst>
      <p:ext uri="{BB962C8B-B14F-4D97-AF65-F5344CB8AC3E}">
        <p14:creationId xmlns:p14="http://schemas.microsoft.com/office/powerpoint/2010/main" val="41464496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927652"/>
          </a:xfrm>
        </p:spPr>
        <p:txBody>
          <a:bodyPr/>
          <a:lstStyle/>
          <a:p>
            <a:r>
              <a:rPr lang="en-US" dirty="0"/>
              <a:t>Infertility</a:t>
            </a:r>
          </a:p>
        </p:txBody>
      </p:sp>
      <p:sp>
        <p:nvSpPr>
          <p:cNvPr id="3" name="Content Placeholder 2"/>
          <p:cNvSpPr>
            <a:spLocks noGrp="1"/>
          </p:cNvSpPr>
          <p:nvPr>
            <p:ph idx="1"/>
          </p:nvPr>
        </p:nvSpPr>
        <p:spPr>
          <a:xfrm>
            <a:off x="265043" y="1099930"/>
            <a:ext cx="8772939" cy="5077033"/>
          </a:xfrm>
        </p:spPr>
        <p:txBody>
          <a:bodyPr>
            <a:normAutofit fontScale="92500" lnSpcReduction="20000"/>
          </a:bodyPr>
          <a:lstStyle/>
          <a:p>
            <a:r>
              <a:rPr lang="en-US" b="1" dirty="0"/>
              <a:t>Infertility </a:t>
            </a:r>
            <a:r>
              <a:rPr lang="en-US" dirty="0"/>
              <a:t>= the inability to become pregnant when sexually active and not using contraception or the inability to maintain a pregnancy through to a live birth.</a:t>
            </a:r>
          </a:p>
          <a:p>
            <a:r>
              <a:rPr lang="en-US" b="1" dirty="0"/>
              <a:t>Primary infertility </a:t>
            </a:r>
            <a:r>
              <a:rPr lang="en-US" dirty="0"/>
              <a:t>= infertility in a woman who has never had a live birth.</a:t>
            </a:r>
          </a:p>
          <a:p>
            <a:pPr lvl="1"/>
            <a:r>
              <a:rPr lang="en-US" dirty="0"/>
              <a:t>About 2% of women who are 20- to 44-years-old have primary infertility after 5 years of attempting to conceive.</a:t>
            </a:r>
          </a:p>
          <a:p>
            <a:r>
              <a:rPr lang="en-US" b="1" dirty="0"/>
              <a:t>Secondary infertility</a:t>
            </a:r>
            <a:r>
              <a:rPr lang="en-US" dirty="0"/>
              <a:t> = the inability to have additional offspring when attempting to conceive after having given birth to a child.</a:t>
            </a:r>
          </a:p>
          <a:p>
            <a:pPr lvl="1"/>
            <a:r>
              <a:rPr lang="en-US" dirty="0"/>
              <a:t>About 10.5% of women who have had a live birth have secondary infertility.</a:t>
            </a:r>
          </a:p>
          <a:p>
            <a:r>
              <a:rPr lang="en-US" dirty="0"/>
              <a:t>More than 50 million couples worldwide with a female partner of childbearing age are unable to have a child after 5 years of attempting to become pregnant.</a:t>
            </a:r>
          </a:p>
        </p:txBody>
      </p:sp>
    </p:spTree>
    <p:extLst>
      <p:ext uri="{BB962C8B-B14F-4D97-AF65-F5344CB8AC3E}">
        <p14:creationId xmlns:p14="http://schemas.microsoft.com/office/powerpoint/2010/main" val="4095314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2764"/>
            <a:ext cx="7886700" cy="1205947"/>
          </a:xfrm>
        </p:spPr>
        <p:txBody>
          <a:bodyPr/>
          <a:lstStyle/>
          <a:p>
            <a:r>
              <a:rPr lang="en-US" dirty="0"/>
              <a:t>Infertility Treatment</a:t>
            </a:r>
          </a:p>
        </p:txBody>
      </p:sp>
      <p:sp>
        <p:nvSpPr>
          <p:cNvPr id="3" name="Content Placeholder 2"/>
          <p:cNvSpPr>
            <a:spLocks noGrp="1"/>
          </p:cNvSpPr>
          <p:nvPr>
            <p:ph idx="1"/>
          </p:nvPr>
        </p:nvSpPr>
        <p:spPr>
          <a:xfrm>
            <a:off x="357809" y="1113183"/>
            <a:ext cx="8534399" cy="5063780"/>
          </a:xfrm>
        </p:spPr>
        <p:txBody>
          <a:bodyPr>
            <a:normAutofit/>
          </a:bodyPr>
          <a:lstStyle/>
          <a:p>
            <a:r>
              <a:rPr lang="en-US" dirty="0"/>
              <a:t>Treatments for infertility include stimulation of egg production through medications, surgery to remove fibroids in the uterus and blockages in the fallopian tubes, medication or surgery to improve male reproductive function, and procedures like intrauterine insemination.</a:t>
            </a:r>
          </a:p>
          <a:p>
            <a:r>
              <a:rPr lang="en-US" b="1" dirty="0"/>
              <a:t>Assisted reproductive technologies (ART) </a:t>
            </a:r>
            <a:r>
              <a:rPr lang="en-US" dirty="0"/>
              <a:t>= fertility treatments that handle eggs or embryos.</a:t>
            </a:r>
          </a:p>
          <a:p>
            <a:pPr lvl="1"/>
            <a:r>
              <a:rPr lang="en-US" b="1" dirty="0"/>
              <a:t>In vitro fertilization (IVF)</a:t>
            </a:r>
            <a:r>
              <a:rPr lang="en-US" dirty="0"/>
              <a:t> = a woman’s eggs are extracted from her ovaries, fertilized with sperm in a laboratory setting, and then the resulting embryos are transferred to the uterus.</a:t>
            </a:r>
          </a:p>
          <a:p>
            <a:pPr lvl="1"/>
            <a:r>
              <a:rPr lang="en-US" dirty="0"/>
              <a:t>ART is costly even in high-income countries and is not widely available to residents of lower-income countries.</a:t>
            </a:r>
          </a:p>
        </p:txBody>
      </p:sp>
    </p:spTree>
    <p:extLst>
      <p:ext uri="{BB962C8B-B14F-4D97-AF65-F5344CB8AC3E}">
        <p14:creationId xmlns:p14="http://schemas.microsoft.com/office/powerpoint/2010/main" val="2548858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Healthy Pregnancy</a:t>
            </a:r>
            <a:endParaRPr lang="en-US" dirty="0"/>
          </a:p>
        </p:txBody>
      </p:sp>
      <p:sp>
        <p:nvSpPr>
          <p:cNvPr id="3" name="Text Placeholder 2"/>
          <p:cNvSpPr>
            <a:spLocks noGrp="1"/>
          </p:cNvSpPr>
          <p:nvPr>
            <p:ph type="body" idx="1"/>
          </p:nvPr>
        </p:nvSpPr>
        <p:spPr/>
        <p:txBody>
          <a:bodyPr/>
          <a:lstStyle/>
          <a:p>
            <a:r>
              <a:rPr lang="en-US" dirty="0"/>
              <a:t>11.6</a:t>
            </a:r>
          </a:p>
        </p:txBody>
      </p:sp>
    </p:spTree>
    <p:extLst>
      <p:ext uri="{BB962C8B-B14F-4D97-AF65-F5344CB8AC3E}">
        <p14:creationId xmlns:p14="http://schemas.microsoft.com/office/powerpoint/2010/main" val="2965914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378226"/>
          </a:xfrm>
        </p:spPr>
        <p:txBody>
          <a:bodyPr/>
          <a:lstStyle/>
          <a:p>
            <a:r>
              <a:rPr lang="en-US" dirty="0"/>
              <a:t>Reproductive History</a:t>
            </a:r>
          </a:p>
        </p:txBody>
      </p:sp>
      <p:sp>
        <p:nvSpPr>
          <p:cNvPr id="3" name="Content Placeholder 2"/>
          <p:cNvSpPr>
            <a:spLocks noGrp="1"/>
          </p:cNvSpPr>
          <p:nvPr>
            <p:ph idx="1"/>
          </p:nvPr>
        </p:nvSpPr>
        <p:spPr>
          <a:xfrm>
            <a:off x="132522" y="1378227"/>
            <a:ext cx="9011478" cy="4798736"/>
          </a:xfrm>
        </p:spPr>
        <p:txBody>
          <a:bodyPr>
            <a:normAutofit lnSpcReduction="10000"/>
          </a:bodyPr>
          <a:lstStyle/>
          <a:p>
            <a:r>
              <a:rPr lang="en-US" dirty="0"/>
              <a:t>Most global health reports use fertility to measure pregnancies in a population.</a:t>
            </a:r>
          </a:p>
          <a:p>
            <a:pPr lvl="1"/>
            <a:r>
              <a:rPr lang="en-US" b="1" dirty="0"/>
              <a:t>Gravidity</a:t>
            </a:r>
            <a:r>
              <a:rPr lang="en-US" dirty="0"/>
              <a:t> = the total number of times a woman has been pregnant, including miscarriages, abortions, stillbirths, and live births.</a:t>
            </a:r>
          </a:p>
          <a:p>
            <a:pPr lvl="1"/>
            <a:r>
              <a:rPr lang="en-US" b="1" dirty="0"/>
              <a:t>Fertility</a:t>
            </a:r>
            <a:r>
              <a:rPr lang="en-US" dirty="0"/>
              <a:t> = the total number of births, whether the result was a stillbirth or a live birth.</a:t>
            </a:r>
          </a:p>
          <a:p>
            <a:pPr lvl="1"/>
            <a:r>
              <a:rPr lang="en-US" b="1" dirty="0"/>
              <a:t>Parity</a:t>
            </a:r>
            <a:r>
              <a:rPr lang="en-US" dirty="0"/>
              <a:t> = the total number of live births.</a:t>
            </a:r>
          </a:p>
          <a:p>
            <a:r>
              <a:rPr lang="en-US" dirty="0"/>
              <a:t>The goal of family planning is to minimize unplanned pregnancies (to reduce gravidity) and to maximize the health of babies from pregnancies that do occur (so that parity is as close as possible to gravidity).</a:t>
            </a:r>
          </a:p>
          <a:p>
            <a:endParaRPr lang="en-US" dirty="0"/>
          </a:p>
        </p:txBody>
      </p:sp>
    </p:spTree>
    <p:extLst>
      <p:ext uri="{BB962C8B-B14F-4D97-AF65-F5344CB8AC3E}">
        <p14:creationId xmlns:p14="http://schemas.microsoft.com/office/powerpoint/2010/main" val="422423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Antenatal Care</a:t>
            </a:r>
          </a:p>
        </p:txBody>
      </p:sp>
      <p:sp>
        <p:nvSpPr>
          <p:cNvPr id="3" name="Content Placeholder 2"/>
          <p:cNvSpPr>
            <a:spLocks noGrp="1"/>
          </p:cNvSpPr>
          <p:nvPr>
            <p:ph idx="1"/>
          </p:nvPr>
        </p:nvSpPr>
        <p:spPr>
          <a:xfrm>
            <a:off x="291548" y="1690689"/>
            <a:ext cx="8666922" cy="4486274"/>
          </a:xfrm>
        </p:spPr>
        <p:txBody>
          <a:bodyPr>
            <a:normAutofit/>
          </a:bodyPr>
          <a:lstStyle/>
          <a:p>
            <a:r>
              <a:rPr lang="en-US" dirty="0"/>
              <a:t>Safe motherhood programs promote healthy pregnancies from the months prior to conception through the postpartum period.</a:t>
            </a:r>
          </a:p>
          <a:p>
            <a:r>
              <a:rPr lang="en-US" b="1" dirty="0"/>
              <a:t>Antenatal care</a:t>
            </a:r>
            <a:r>
              <a:rPr lang="en-US" dirty="0"/>
              <a:t> </a:t>
            </a:r>
            <a:r>
              <a:rPr lang="en-US" b="1" dirty="0"/>
              <a:t>(ANC) </a:t>
            </a:r>
            <a:r>
              <a:rPr lang="en-US" dirty="0"/>
              <a:t>check-ups = </a:t>
            </a:r>
            <a:r>
              <a:rPr lang="en-US" b="1" dirty="0"/>
              <a:t>prenatal care </a:t>
            </a:r>
            <a:r>
              <a:rPr lang="en-US" dirty="0"/>
              <a:t>= routine preventive healthcare consultations during pregnancy that allow clinicians to identify and address potential health problems in a woman or fetus.</a:t>
            </a:r>
          </a:p>
        </p:txBody>
      </p:sp>
    </p:spTree>
    <p:extLst>
      <p:ext uri="{BB962C8B-B14F-4D97-AF65-F5344CB8AC3E}">
        <p14:creationId xmlns:p14="http://schemas.microsoft.com/office/powerpoint/2010/main" val="885476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219200"/>
          </a:xfrm>
        </p:spPr>
        <p:txBody>
          <a:bodyPr/>
          <a:lstStyle/>
          <a:p>
            <a:r>
              <a:rPr lang="en-US" dirty="0"/>
              <a:t>Pregnancy Problems</a:t>
            </a:r>
          </a:p>
        </p:txBody>
      </p:sp>
      <p:sp>
        <p:nvSpPr>
          <p:cNvPr id="3" name="Content Placeholder 2"/>
          <p:cNvSpPr>
            <a:spLocks noGrp="1"/>
          </p:cNvSpPr>
          <p:nvPr>
            <p:ph idx="1"/>
          </p:nvPr>
        </p:nvSpPr>
        <p:spPr>
          <a:xfrm>
            <a:off x="278297" y="1378226"/>
            <a:ext cx="8772938" cy="4798737"/>
          </a:xfrm>
        </p:spPr>
        <p:txBody>
          <a:bodyPr>
            <a:normAutofit lnSpcReduction="10000"/>
          </a:bodyPr>
          <a:lstStyle/>
          <a:p>
            <a:r>
              <a:rPr lang="en-US" b="1" dirty="0"/>
              <a:t>Hyperemesis gravidarum</a:t>
            </a:r>
            <a:r>
              <a:rPr lang="en-US" dirty="0"/>
              <a:t> = severe nausea and vomiting in early pregnancy that causes severe dehydration and significant weight loss.</a:t>
            </a:r>
          </a:p>
          <a:p>
            <a:r>
              <a:rPr lang="en-US" b="1" dirty="0"/>
              <a:t>Ectopic pregnancy</a:t>
            </a:r>
            <a:r>
              <a:rPr lang="en-US" dirty="0"/>
              <a:t> = a fertilized egg implants in the fallopian tubes or another location outside the uterus and the nonviable pregnancy puts the woman at risk of internal bleeding and death.</a:t>
            </a:r>
          </a:p>
          <a:p>
            <a:r>
              <a:rPr lang="en-US" dirty="0"/>
              <a:t>As the pregnancy progresses, women may require treatment for anemia, hypertension, gestational diabetes, and other conditions.</a:t>
            </a:r>
          </a:p>
          <a:p>
            <a:r>
              <a:rPr lang="en-US" b="1" dirty="0"/>
              <a:t>Placenta previa</a:t>
            </a:r>
            <a:r>
              <a:rPr lang="en-US" dirty="0"/>
              <a:t> = the placenta covers part or all of the cervix and causes bleeding.</a:t>
            </a:r>
          </a:p>
          <a:p>
            <a:r>
              <a:rPr lang="en-US" b="1" dirty="0"/>
              <a:t>Placental abruption</a:t>
            </a:r>
            <a:r>
              <a:rPr lang="en-US" dirty="0"/>
              <a:t> = the placenta separates from the uterine wall prior to delivery.</a:t>
            </a:r>
          </a:p>
        </p:txBody>
      </p:sp>
    </p:spTree>
    <p:extLst>
      <p:ext uri="{BB962C8B-B14F-4D97-AF65-F5344CB8AC3E}">
        <p14:creationId xmlns:p14="http://schemas.microsoft.com/office/powerpoint/2010/main" val="3502561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Childbirth</a:t>
            </a:r>
          </a:p>
        </p:txBody>
      </p:sp>
      <p:sp>
        <p:nvSpPr>
          <p:cNvPr id="3" name="Content Placeholder 2"/>
          <p:cNvSpPr>
            <a:spLocks noGrp="1"/>
          </p:cNvSpPr>
          <p:nvPr>
            <p:ph idx="1"/>
          </p:nvPr>
        </p:nvSpPr>
        <p:spPr>
          <a:xfrm>
            <a:off x="318052" y="1825625"/>
            <a:ext cx="8547652" cy="4800462"/>
          </a:xfrm>
        </p:spPr>
        <p:txBody>
          <a:bodyPr>
            <a:normAutofit/>
          </a:bodyPr>
          <a:lstStyle/>
          <a:p>
            <a:r>
              <a:rPr lang="en-US" dirty="0"/>
              <a:t>Complications can occur during any of the three stages of childbirth.</a:t>
            </a:r>
          </a:p>
          <a:p>
            <a:r>
              <a:rPr lang="en-US" dirty="0"/>
              <a:t>Stage 1: labor, when contractions dilate the cervix to about 10 centimeters in diameter.</a:t>
            </a:r>
          </a:p>
          <a:p>
            <a:r>
              <a:rPr lang="en-US" dirty="0"/>
              <a:t>Stage 2: delivery of the neonate.</a:t>
            </a:r>
          </a:p>
          <a:p>
            <a:r>
              <a:rPr lang="en-US" dirty="0"/>
              <a:t>Stage 3: delivery of the </a:t>
            </a:r>
            <a:r>
              <a:rPr lang="en-US" b="1" dirty="0"/>
              <a:t>placenta</a:t>
            </a:r>
            <a:r>
              <a:rPr lang="en-US" dirty="0"/>
              <a:t>, also called the afterbirth.</a:t>
            </a:r>
          </a:p>
          <a:p>
            <a:endParaRPr lang="en-US" dirty="0"/>
          </a:p>
        </p:txBody>
      </p:sp>
    </p:spTree>
    <p:extLst>
      <p:ext uri="{BB962C8B-B14F-4D97-AF65-F5344CB8AC3E}">
        <p14:creationId xmlns:p14="http://schemas.microsoft.com/office/powerpoint/2010/main" val="33723847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Birth Attendants</a:t>
            </a:r>
          </a:p>
        </p:txBody>
      </p:sp>
      <p:sp>
        <p:nvSpPr>
          <p:cNvPr id="3" name="Content Placeholder 2"/>
          <p:cNvSpPr>
            <a:spLocks noGrp="1"/>
          </p:cNvSpPr>
          <p:nvPr>
            <p:ph idx="1"/>
          </p:nvPr>
        </p:nvSpPr>
        <p:spPr>
          <a:xfrm>
            <a:off x="331304" y="1825625"/>
            <a:ext cx="8812696" cy="4351338"/>
          </a:xfrm>
        </p:spPr>
        <p:txBody>
          <a:bodyPr>
            <a:normAutofit/>
          </a:bodyPr>
          <a:lstStyle/>
          <a:p>
            <a:r>
              <a:rPr lang="en-US" b="1" dirty="0"/>
              <a:t>Skilled birth attendant (SBA)</a:t>
            </a:r>
            <a:r>
              <a:rPr lang="en-US" dirty="0"/>
              <a:t> = an obstetrician or gynecologist, another type of physician, a nurse midwife, a nurse, or another trained person who can recognize and treat potential complications during and after labor and delivery.</a:t>
            </a:r>
          </a:p>
          <a:p>
            <a:r>
              <a:rPr lang="en-US" dirty="0"/>
              <a:t>One in four births worldwide occurs without the assistance of an SBA, including half of births in sub-Saharan Africa and South Asia.</a:t>
            </a:r>
          </a:p>
          <a:p>
            <a:r>
              <a:rPr lang="en-US" b="1" dirty="0"/>
              <a:t>Traditional birth attendant (TBA)</a:t>
            </a:r>
            <a:r>
              <a:rPr lang="en-US" dirty="0"/>
              <a:t> = a lay midwife who has been trained through an apprenticeship rather than a formal educational program, who may be able to handle uncomplicated births but does not have the advanced training to safely manage complications.</a:t>
            </a:r>
          </a:p>
          <a:p>
            <a:endParaRPr lang="en-US" dirty="0"/>
          </a:p>
        </p:txBody>
      </p:sp>
    </p:spTree>
    <p:extLst>
      <p:ext uri="{BB962C8B-B14F-4D97-AF65-F5344CB8AC3E}">
        <p14:creationId xmlns:p14="http://schemas.microsoft.com/office/powerpoint/2010/main" val="14342126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11-12</a:t>
            </a:r>
          </a:p>
        </p:txBody>
      </p:sp>
      <p:pic>
        <p:nvPicPr>
          <p:cNvPr id="5" name="Content Placeholder 4">
            <a:extLst>
              <a:ext uri="{FF2B5EF4-FFF2-40B4-BE49-F238E27FC236}">
                <a16:creationId xmlns:a16="http://schemas.microsoft.com/office/drawing/2014/main" id="{3744D790-D230-3D46-9B34-A570966922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1669" y="2284937"/>
            <a:ext cx="6934664" cy="1043928"/>
          </a:xfrm>
        </p:spPr>
      </p:pic>
      <p:sp>
        <p:nvSpPr>
          <p:cNvPr id="3" name="Rectangle 2">
            <a:extLst>
              <a:ext uri="{FF2B5EF4-FFF2-40B4-BE49-F238E27FC236}">
                <a16:creationId xmlns:a16="http://schemas.microsoft.com/office/drawing/2014/main" id="{F5327B33-A426-EF42-B8E0-DB40D826C440}"/>
              </a:ext>
            </a:extLst>
          </p:cNvPr>
          <p:cNvSpPr/>
          <p:nvPr/>
        </p:nvSpPr>
        <p:spPr>
          <a:xfrm>
            <a:off x="1728439" y="3618792"/>
            <a:ext cx="6021659" cy="369332"/>
          </a:xfrm>
          <a:prstGeom prst="rect">
            <a:avLst/>
          </a:prstGeom>
        </p:spPr>
        <p:txBody>
          <a:bodyPr wrap="square">
            <a:spAutoFit/>
          </a:bodyPr>
          <a:lstStyle/>
          <a:p>
            <a:r>
              <a:rPr lang="en-US" dirty="0"/>
              <a:t>Proportion of births attended by skilled health personnel.</a:t>
            </a:r>
          </a:p>
        </p:txBody>
      </p:sp>
      <p:sp>
        <p:nvSpPr>
          <p:cNvPr id="4" name="TextBox 3">
            <a:extLst>
              <a:ext uri="{FF2B5EF4-FFF2-40B4-BE49-F238E27FC236}">
                <a16:creationId xmlns:a16="http://schemas.microsoft.com/office/drawing/2014/main" id="{B6031DE0-424E-1A4D-9F2B-8E420A02F3A0}"/>
              </a:ext>
            </a:extLst>
          </p:cNvPr>
          <p:cNvSpPr txBox="1"/>
          <p:nvPr/>
        </p:nvSpPr>
        <p:spPr>
          <a:xfrm rot="5400000">
            <a:off x="7493619" y="2698594"/>
            <a:ext cx="1538869" cy="507831"/>
          </a:xfrm>
          <a:prstGeom prst="rect">
            <a:avLst/>
          </a:prstGeom>
          <a:noFill/>
        </p:spPr>
        <p:txBody>
          <a:bodyPr wrap="square" rtlCol="0">
            <a:spAutoFit/>
          </a:bodyPr>
          <a:lstStyle/>
          <a:p>
            <a:r>
              <a:rPr lang="en-US" sz="900" dirty="0"/>
              <a:t>Data from World health statistics 2016. Geneva: WHO; 2016.</a:t>
            </a:r>
          </a:p>
        </p:txBody>
      </p:sp>
    </p:spTree>
    <p:extLst>
      <p:ext uri="{BB962C8B-B14F-4D97-AF65-F5344CB8AC3E}">
        <p14:creationId xmlns:p14="http://schemas.microsoft.com/office/powerpoint/2010/main" val="40769858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08344"/>
            <a:ext cx="7886700" cy="1690689"/>
          </a:xfrm>
        </p:spPr>
        <p:txBody>
          <a:bodyPr/>
          <a:lstStyle/>
          <a:p>
            <a:r>
              <a:rPr lang="en-US" dirty="0"/>
              <a:t>Emergency Obstetric and Newborn Care</a:t>
            </a:r>
          </a:p>
        </p:txBody>
      </p:sp>
      <p:sp>
        <p:nvSpPr>
          <p:cNvPr id="3" name="Content Placeholder 2"/>
          <p:cNvSpPr>
            <a:spLocks noGrp="1"/>
          </p:cNvSpPr>
          <p:nvPr>
            <p:ph idx="1"/>
          </p:nvPr>
        </p:nvSpPr>
        <p:spPr>
          <a:xfrm>
            <a:off x="335666" y="1331089"/>
            <a:ext cx="8565266" cy="4845874"/>
          </a:xfrm>
        </p:spPr>
        <p:txBody>
          <a:bodyPr>
            <a:normAutofit/>
          </a:bodyPr>
          <a:lstStyle/>
          <a:p>
            <a:r>
              <a:rPr lang="en-US" dirty="0"/>
              <a:t>A basic </a:t>
            </a:r>
            <a:r>
              <a:rPr lang="en-US" b="1" dirty="0"/>
              <a:t>emergency obstetric and newborn care (BEmONC)</a:t>
            </a:r>
            <a:r>
              <a:rPr lang="en-US" dirty="0"/>
              <a:t> facility can perform seven “signal functions”: providing pregnant women with (1) intravenous or injected antibiotics, (2) anticonvulsants, and (3) uterotonic drugs to help the uterus contract after delivery; (4) using forceps or vacuum extraction to assist with delivery; (5) removing the placenta manually and (6) removing retained products of conception with tools; and (7) performing neonatal resuscitation using a bag and mask.</a:t>
            </a:r>
          </a:p>
          <a:p>
            <a:r>
              <a:rPr lang="en-US" dirty="0"/>
              <a:t>A comprehensive EmONC (CEmONC) facility can provide all of the basic functions and also provide (8) blood transfusions and (9) perform Caesarean sections.</a:t>
            </a:r>
          </a:p>
        </p:txBody>
      </p:sp>
    </p:spTree>
    <p:extLst>
      <p:ext uri="{BB962C8B-B14F-4D97-AF65-F5344CB8AC3E}">
        <p14:creationId xmlns:p14="http://schemas.microsoft.com/office/powerpoint/2010/main" val="61069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Caesarean Sections</a:t>
            </a:r>
          </a:p>
        </p:txBody>
      </p:sp>
      <p:sp>
        <p:nvSpPr>
          <p:cNvPr id="3" name="Content Placeholder 2"/>
          <p:cNvSpPr>
            <a:spLocks noGrp="1"/>
          </p:cNvSpPr>
          <p:nvPr>
            <p:ph idx="1"/>
          </p:nvPr>
        </p:nvSpPr>
        <p:spPr>
          <a:xfrm>
            <a:off x="628650" y="1400537"/>
            <a:ext cx="7886700" cy="4776426"/>
          </a:xfrm>
        </p:spPr>
        <p:txBody>
          <a:bodyPr>
            <a:normAutofit/>
          </a:bodyPr>
          <a:lstStyle/>
          <a:p>
            <a:r>
              <a:rPr lang="en-US" b="1" dirty="0"/>
              <a:t>Caesarean section (C-section)</a:t>
            </a:r>
            <a:r>
              <a:rPr lang="en-US" dirty="0"/>
              <a:t> = a surgical delivery of a neonate through an incision in the mother’s abdomen and uterus.</a:t>
            </a:r>
          </a:p>
          <a:p>
            <a:pPr lvl="1"/>
            <a:r>
              <a:rPr lang="en-US" dirty="0"/>
              <a:t>A C-section rate of about 10%, and no more than 15%, is associated with the lowest maternal death rate.</a:t>
            </a:r>
          </a:p>
          <a:p>
            <a:pPr lvl="1"/>
            <a:r>
              <a:rPr lang="en-US" dirty="0"/>
              <a:t>A safe C-section is performed by an obstetrician or surgeon with the assistance of an anesthesiologist, but there are few medical specialists in low-income countries who are able to provide these services.</a:t>
            </a:r>
          </a:p>
          <a:p>
            <a:r>
              <a:rPr lang="en-US" dirty="0"/>
              <a:t>Postnatal care ensures that mothers are recovering well and babies are healthy.</a:t>
            </a:r>
          </a:p>
        </p:txBody>
      </p:sp>
    </p:spTree>
    <p:extLst>
      <p:ext uri="{BB962C8B-B14F-4D97-AF65-F5344CB8AC3E}">
        <p14:creationId xmlns:p14="http://schemas.microsoft.com/office/powerpoint/2010/main" val="29441260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076" y="214656"/>
            <a:ext cx="7886700" cy="827066"/>
          </a:xfrm>
        </p:spPr>
        <p:txBody>
          <a:bodyPr/>
          <a:lstStyle/>
          <a:p>
            <a:r>
              <a:rPr lang="en-US" dirty="0"/>
              <a:t>Figure 11-13</a:t>
            </a:r>
          </a:p>
        </p:txBody>
      </p:sp>
      <p:pic>
        <p:nvPicPr>
          <p:cNvPr id="5" name="Content Placeholder 4">
            <a:extLst>
              <a:ext uri="{FF2B5EF4-FFF2-40B4-BE49-F238E27FC236}">
                <a16:creationId xmlns:a16="http://schemas.microsoft.com/office/drawing/2014/main" id="{725C1447-BEB1-BC4F-BA73-C469192333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3685" y="1041723"/>
            <a:ext cx="5845215" cy="3675488"/>
          </a:xfrm>
        </p:spPr>
      </p:pic>
      <p:sp>
        <p:nvSpPr>
          <p:cNvPr id="3" name="Rectangle 2">
            <a:extLst>
              <a:ext uri="{FF2B5EF4-FFF2-40B4-BE49-F238E27FC236}">
                <a16:creationId xmlns:a16="http://schemas.microsoft.com/office/drawing/2014/main" id="{87F2E0D7-B5B9-4B4B-9A73-5A29B1550CAA}"/>
              </a:ext>
            </a:extLst>
          </p:cNvPr>
          <p:cNvSpPr/>
          <p:nvPr/>
        </p:nvSpPr>
        <p:spPr>
          <a:xfrm>
            <a:off x="1851950" y="4878879"/>
            <a:ext cx="5217924" cy="646331"/>
          </a:xfrm>
          <a:prstGeom prst="rect">
            <a:avLst/>
          </a:prstGeom>
        </p:spPr>
        <p:txBody>
          <a:bodyPr wrap="square">
            <a:spAutoFit/>
          </a:bodyPr>
          <a:lstStyle/>
          <a:p>
            <a:pPr algn="ctr"/>
            <a:r>
              <a:rPr lang="en-US" dirty="0"/>
              <a:t>Percentage of babies delivered by Caesarean section. The target range is about 10% to 15%.</a:t>
            </a:r>
          </a:p>
        </p:txBody>
      </p:sp>
      <p:sp>
        <p:nvSpPr>
          <p:cNvPr id="4" name="TextBox 3">
            <a:extLst>
              <a:ext uri="{FF2B5EF4-FFF2-40B4-BE49-F238E27FC236}">
                <a16:creationId xmlns:a16="http://schemas.microsoft.com/office/drawing/2014/main" id="{A8C74426-55B4-FE4E-9082-EE8311CE7EBA}"/>
              </a:ext>
            </a:extLst>
          </p:cNvPr>
          <p:cNvSpPr txBox="1"/>
          <p:nvPr/>
        </p:nvSpPr>
        <p:spPr>
          <a:xfrm rot="5400000">
            <a:off x="5844372" y="2535499"/>
            <a:ext cx="3633885" cy="646331"/>
          </a:xfrm>
          <a:prstGeom prst="rect">
            <a:avLst/>
          </a:prstGeom>
          <a:noFill/>
        </p:spPr>
        <p:txBody>
          <a:bodyPr wrap="square" rtlCol="0">
            <a:spAutoFit/>
          </a:bodyPr>
          <a:lstStyle/>
          <a:p>
            <a:r>
              <a:rPr lang="en-US" sz="900" dirty="0"/>
              <a:t>Data from Ye J, Zhang J, Mikolajczyk R, Torloni MR, Gülmezoglu AM, Betran AP. Association between rates of Caesarean section and maternal and neonatal mortality in the 21st century: a worldwide population-based ecological study with longitudinal data. BJOG 2016; 123:745-53.</a:t>
            </a:r>
          </a:p>
        </p:txBody>
      </p:sp>
    </p:spTree>
    <p:extLst>
      <p:ext uri="{BB962C8B-B14F-4D97-AF65-F5344CB8AC3E}">
        <p14:creationId xmlns:p14="http://schemas.microsoft.com/office/powerpoint/2010/main" val="41818649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352" y="145207"/>
            <a:ext cx="7886700" cy="1012261"/>
          </a:xfrm>
        </p:spPr>
        <p:txBody>
          <a:bodyPr/>
          <a:lstStyle/>
          <a:p>
            <a:r>
              <a:rPr lang="en-US" dirty="0"/>
              <a:t>Figure 11-14</a:t>
            </a:r>
          </a:p>
        </p:txBody>
      </p:sp>
      <p:pic>
        <p:nvPicPr>
          <p:cNvPr id="5" name="Content Placeholder 4">
            <a:extLst>
              <a:ext uri="{FF2B5EF4-FFF2-40B4-BE49-F238E27FC236}">
                <a16:creationId xmlns:a16="http://schemas.microsoft.com/office/drawing/2014/main" id="{1853CACC-2710-2F41-BCBE-B30671486FA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66754" y="1157468"/>
            <a:ext cx="4966557" cy="3287467"/>
          </a:xfrm>
        </p:spPr>
      </p:pic>
      <p:sp>
        <p:nvSpPr>
          <p:cNvPr id="3" name="Rectangle 2">
            <a:extLst>
              <a:ext uri="{FF2B5EF4-FFF2-40B4-BE49-F238E27FC236}">
                <a16:creationId xmlns:a16="http://schemas.microsoft.com/office/drawing/2014/main" id="{72E82FC8-9634-D94A-A65D-21B6A0722A8A}"/>
              </a:ext>
            </a:extLst>
          </p:cNvPr>
          <p:cNvSpPr/>
          <p:nvPr/>
        </p:nvSpPr>
        <p:spPr>
          <a:xfrm>
            <a:off x="1666754" y="4705144"/>
            <a:ext cx="5073894" cy="369332"/>
          </a:xfrm>
          <a:prstGeom prst="rect">
            <a:avLst/>
          </a:prstGeom>
        </p:spPr>
        <p:txBody>
          <a:bodyPr wrap="square">
            <a:spAutoFit/>
          </a:bodyPr>
          <a:lstStyle/>
          <a:p>
            <a:pPr algn="ctr"/>
            <a:r>
              <a:rPr lang="en-US" dirty="0"/>
              <a:t>Medical specialists per 100,000 population.</a:t>
            </a:r>
          </a:p>
        </p:txBody>
      </p:sp>
      <p:sp>
        <p:nvSpPr>
          <p:cNvPr id="4" name="TextBox 3">
            <a:extLst>
              <a:ext uri="{FF2B5EF4-FFF2-40B4-BE49-F238E27FC236}">
                <a16:creationId xmlns:a16="http://schemas.microsoft.com/office/drawing/2014/main" id="{E34A38D0-06DF-6449-B0D7-06CB6CC8CE29}"/>
              </a:ext>
            </a:extLst>
          </p:cNvPr>
          <p:cNvSpPr txBox="1"/>
          <p:nvPr/>
        </p:nvSpPr>
        <p:spPr>
          <a:xfrm rot="5400000">
            <a:off x="5168810" y="2602707"/>
            <a:ext cx="3436833" cy="507831"/>
          </a:xfrm>
          <a:prstGeom prst="rect">
            <a:avLst/>
          </a:prstGeom>
          <a:noFill/>
        </p:spPr>
        <p:txBody>
          <a:bodyPr wrap="square" rtlCol="0">
            <a:spAutoFit/>
          </a:bodyPr>
          <a:lstStyle/>
          <a:p>
            <a:r>
              <a:rPr lang="en-US" sz="900" dirty="0"/>
              <a:t>Data from Holmer H, Lantz A, Kunjumen T, Finlayson S, Hoyler M, Siyam A, et al. Global distribution of surgeons, anaesthesiologists, and obstetricians. Lancet Global Health 2015; 3(Suppl 2):S9-11.</a:t>
            </a:r>
          </a:p>
        </p:txBody>
      </p:sp>
    </p:spTree>
    <p:extLst>
      <p:ext uri="{BB962C8B-B14F-4D97-AF65-F5344CB8AC3E}">
        <p14:creationId xmlns:p14="http://schemas.microsoft.com/office/powerpoint/2010/main" val="8575237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980534"/>
            <a:ext cx="7886700" cy="2852737"/>
          </a:xfrm>
        </p:spPr>
        <p:txBody>
          <a:bodyPr/>
          <a:lstStyle/>
          <a:p>
            <a:r>
              <a:rPr lang="en-US" b="1" dirty="0"/>
              <a:t>Maternal Mortality and Disability</a:t>
            </a:r>
            <a:endParaRPr lang="en-US" dirty="0"/>
          </a:p>
        </p:txBody>
      </p:sp>
      <p:sp>
        <p:nvSpPr>
          <p:cNvPr id="3" name="Text Placeholder 2"/>
          <p:cNvSpPr>
            <a:spLocks noGrp="1"/>
          </p:cNvSpPr>
          <p:nvPr>
            <p:ph type="body" idx="1"/>
          </p:nvPr>
        </p:nvSpPr>
        <p:spPr/>
        <p:txBody>
          <a:bodyPr/>
          <a:lstStyle/>
          <a:p>
            <a:r>
              <a:rPr lang="en-US" dirty="0"/>
              <a:t>11.7</a:t>
            </a:r>
          </a:p>
        </p:txBody>
      </p:sp>
    </p:spTree>
    <p:extLst>
      <p:ext uri="{BB962C8B-B14F-4D97-AF65-F5344CB8AC3E}">
        <p14:creationId xmlns:p14="http://schemas.microsoft.com/office/powerpoint/2010/main" val="34158313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Maternal Mortality </a:t>
            </a:r>
          </a:p>
        </p:txBody>
      </p:sp>
      <p:sp>
        <p:nvSpPr>
          <p:cNvPr id="3" name="Content Placeholder 2"/>
          <p:cNvSpPr>
            <a:spLocks noGrp="1"/>
          </p:cNvSpPr>
          <p:nvPr>
            <p:ph idx="1"/>
          </p:nvPr>
        </p:nvSpPr>
        <p:spPr/>
        <p:txBody>
          <a:bodyPr>
            <a:normAutofit/>
          </a:bodyPr>
          <a:lstStyle/>
          <a:p>
            <a:r>
              <a:rPr lang="en-US" b="1" dirty="0"/>
              <a:t>Maternal mortality</a:t>
            </a:r>
            <a:r>
              <a:rPr lang="en-US" dirty="0"/>
              <a:t> = death of women from pregnancy-related causes during pregnancy, childbirth, or the 6 weeks after delivery.</a:t>
            </a:r>
          </a:p>
          <a:p>
            <a:r>
              <a:rPr lang="en-US" dirty="0"/>
              <a:t>In 2015, about 300,000 women died from maternal causes.</a:t>
            </a:r>
          </a:p>
          <a:p>
            <a:r>
              <a:rPr lang="en-US" dirty="0"/>
              <a:t>In 1990, about 500,000 women died from pregnancy-related causes.</a:t>
            </a:r>
          </a:p>
          <a:p>
            <a:r>
              <a:rPr lang="en-US" dirty="0"/>
              <a:t>Most of these maternal deaths could have been prevented through increased access to obstetric care and increased access to contraception for women who want to prevent pregnancy.</a:t>
            </a:r>
          </a:p>
        </p:txBody>
      </p:sp>
    </p:spTree>
    <p:extLst>
      <p:ext uri="{BB962C8B-B14F-4D97-AF65-F5344CB8AC3E}">
        <p14:creationId xmlns:p14="http://schemas.microsoft.com/office/powerpoint/2010/main" val="843236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Maternal Mortality Rate</a:t>
            </a:r>
          </a:p>
        </p:txBody>
      </p:sp>
      <p:sp>
        <p:nvSpPr>
          <p:cNvPr id="3" name="Content Placeholder 2"/>
          <p:cNvSpPr>
            <a:spLocks noGrp="1"/>
          </p:cNvSpPr>
          <p:nvPr>
            <p:ph idx="1"/>
          </p:nvPr>
        </p:nvSpPr>
        <p:spPr/>
        <p:txBody>
          <a:bodyPr>
            <a:normAutofit/>
          </a:bodyPr>
          <a:lstStyle/>
          <a:p>
            <a:r>
              <a:rPr lang="en-US" b="1" dirty="0"/>
              <a:t>Maternal mortality rate (MMR) </a:t>
            </a:r>
            <a:r>
              <a:rPr lang="en-US" dirty="0"/>
              <a:t>= the number of women who die of pregnancy-related causes per 100,000 live births.</a:t>
            </a:r>
          </a:p>
          <a:p>
            <a:r>
              <a:rPr lang="en-US" dirty="0"/>
              <a:t>One of the Millennium Development Goals (MDGs) was to reduce the global MMR by 75% between 1990 and 2015.</a:t>
            </a:r>
          </a:p>
          <a:p>
            <a:r>
              <a:rPr lang="en-US" dirty="0"/>
              <a:t>The MMR decreased from about 385 per 100,000 live births worldwide in 1990 to 215 per 100,000 in 2015, which was a 45% decrease that fell short of the MDG target.</a:t>
            </a:r>
          </a:p>
          <a:p>
            <a:r>
              <a:rPr lang="en-US" dirty="0"/>
              <a:t>The lifetime risk of dying in childbirth also decreased during this 25-year period, from about 1 in 73 in 1990 to 1 in 180 in 2015.</a:t>
            </a:r>
          </a:p>
        </p:txBody>
      </p:sp>
    </p:spTree>
    <p:extLst>
      <p:ext uri="{BB962C8B-B14F-4D97-AF65-F5344CB8AC3E}">
        <p14:creationId xmlns:p14="http://schemas.microsoft.com/office/powerpoint/2010/main" val="15019574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91505"/>
            <a:ext cx="7886700" cy="1035411"/>
          </a:xfrm>
        </p:spPr>
        <p:txBody>
          <a:bodyPr/>
          <a:lstStyle/>
          <a:p>
            <a:r>
              <a:rPr lang="en-US" dirty="0"/>
              <a:t>Millennium Development Goals</a:t>
            </a:r>
          </a:p>
        </p:txBody>
      </p:sp>
      <p:sp>
        <p:nvSpPr>
          <p:cNvPr id="3" name="Content Placeholder 2"/>
          <p:cNvSpPr>
            <a:spLocks noGrp="1"/>
          </p:cNvSpPr>
          <p:nvPr>
            <p:ph idx="1"/>
          </p:nvPr>
        </p:nvSpPr>
        <p:spPr>
          <a:xfrm>
            <a:off x="628650" y="1226916"/>
            <a:ext cx="8353304" cy="4950047"/>
          </a:xfrm>
        </p:spPr>
        <p:txBody>
          <a:bodyPr>
            <a:normAutofit/>
          </a:bodyPr>
          <a:lstStyle/>
          <a:p>
            <a:r>
              <a:rPr lang="en-US" dirty="0"/>
              <a:t>The SDG target (SDG 3.1) aims to reduce the MMR to less than 70 deaths per 100,000 live births.</a:t>
            </a:r>
          </a:p>
          <a:p>
            <a:pPr lvl="1"/>
            <a:r>
              <a:rPr lang="en-US" dirty="0"/>
              <a:t>The vast majority of maternal mortality cases occur in low-income countries.</a:t>
            </a:r>
          </a:p>
          <a:p>
            <a:pPr lvl="1"/>
            <a:r>
              <a:rPr lang="en-US" dirty="0"/>
              <a:t>Higher-income women experience a much lower mortality rate than lower-income women.</a:t>
            </a:r>
          </a:p>
          <a:p>
            <a:r>
              <a:rPr lang="en-US" b="1" dirty="0"/>
              <a:t>Obstetric transition </a:t>
            </a:r>
            <a:r>
              <a:rPr lang="en-US" dirty="0"/>
              <a:t>= the shift from a high maternal mortality rate to a negligible rate that occurs with socioeconomic development.</a:t>
            </a:r>
          </a:p>
        </p:txBody>
      </p:sp>
    </p:spTree>
    <p:extLst>
      <p:ext uri="{BB962C8B-B14F-4D97-AF65-F5344CB8AC3E}">
        <p14:creationId xmlns:p14="http://schemas.microsoft.com/office/powerpoint/2010/main" val="27887841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11-15</a:t>
            </a:r>
          </a:p>
        </p:txBody>
      </p:sp>
      <p:pic>
        <p:nvPicPr>
          <p:cNvPr id="5" name="Content Placeholder 4">
            <a:extLst>
              <a:ext uri="{FF2B5EF4-FFF2-40B4-BE49-F238E27FC236}">
                <a16:creationId xmlns:a16="http://schemas.microsoft.com/office/drawing/2014/main" id="{7A4C8044-3F51-7A42-8004-CA0644415E6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82501" y="1562582"/>
            <a:ext cx="5328260" cy="3063025"/>
          </a:xfrm>
        </p:spPr>
      </p:pic>
      <p:sp>
        <p:nvSpPr>
          <p:cNvPr id="3" name="Rectangle 2">
            <a:extLst>
              <a:ext uri="{FF2B5EF4-FFF2-40B4-BE49-F238E27FC236}">
                <a16:creationId xmlns:a16="http://schemas.microsoft.com/office/drawing/2014/main" id="{80B79E73-7FC6-2B49-8784-F527DC181D9F}"/>
              </a:ext>
            </a:extLst>
          </p:cNvPr>
          <p:cNvSpPr/>
          <p:nvPr/>
        </p:nvSpPr>
        <p:spPr>
          <a:xfrm>
            <a:off x="2160631" y="4734336"/>
            <a:ext cx="4572000" cy="646331"/>
          </a:xfrm>
          <a:prstGeom prst="rect">
            <a:avLst/>
          </a:prstGeom>
        </p:spPr>
        <p:txBody>
          <a:bodyPr>
            <a:spAutoFit/>
          </a:bodyPr>
          <a:lstStyle/>
          <a:p>
            <a:pPr algn="ctr"/>
            <a:r>
              <a:rPr lang="en-US" dirty="0"/>
              <a:t>Maternal mortality ratio per 100,000 live births (2015).</a:t>
            </a:r>
          </a:p>
        </p:txBody>
      </p:sp>
      <p:sp>
        <p:nvSpPr>
          <p:cNvPr id="4" name="TextBox 3">
            <a:extLst>
              <a:ext uri="{FF2B5EF4-FFF2-40B4-BE49-F238E27FC236}">
                <a16:creationId xmlns:a16="http://schemas.microsoft.com/office/drawing/2014/main" id="{5101235E-4ED4-DA4B-AEE0-5BAE4530B9F8}"/>
              </a:ext>
            </a:extLst>
          </p:cNvPr>
          <p:cNvSpPr txBox="1"/>
          <p:nvPr/>
        </p:nvSpPr>
        <p:spPr>
          <a:xfrm rot="5400000">
            <a:off x="5889626" y="2840180"/>
            <a:ext cx="3063023" cy="507831"/>
          </a:xfrm>
          <a:prstGeom prst="rect">
            <a:avLst/>
          </a:prstGeom>
          <a:noFill/>
        </p:spPr>
        <p:txBody>
          <a:bodyPr wrap="square" rtlCol="0">
            <a:spAutoFit/>
          </a:bodyPr>
          <a:lstStyle/>
          <a:p>
            <a:r>
              <a:rPr lang="en-US" sz="900" dirty="0"/>
              <a:t>Data from Trends in maternal mortality, 1990 to 2015: Estimates by WHO, UNICEF, UNFPA, World Bank Group and the United Nations Population Division. Geneva: WHO; 2015.</a:t>
            </a:r>
          </a:p>
        </p:txBody>
      </p:sp>
    </p:spTree>
    <p:extLst>
      <p:ext uri="{BB962C8B-B14F-4D97-AF65-F5344CB8AC3E}">
        <p14:creationId xmlns:p14="http://schemas.microsoft.com/office/powerpoint/2010/main" val="22864706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11-16</a:t>
            </a:r>
          </a:p>
        </p:txBody>
      </p:sp>
      <p:pic>
        <p:nvPicPr>
          <p:cNvPr id="5" name="Content Placeholder 4">
            <a:extLst>
              <a:ext uri="{FF2B5EF4-FFF2-40B4-BE49-F238E27FC236}">
                <a16:creationId xmlns:a16="http://schemas.microsoft.com/office/drawing/2014/main" id="{D16F884B-BA66-464D-A056-ACE0418BF0E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39433" y="1423686"/>
            <a:ext cx="5477781" cy="3225617"/>
          </a:xfrm>
        </p:spPr>
      </p:pic>
      <p:sp>
        <p:nvSpPr>
          <p:cNvPr id="3" name="Rectangle 2">
            <a:extLst>
              <a:ext uri="{FF2B5EF4-FFF2-40B4-BE49-F238E27FC236}">
                <a16:creationId xmlns:a16="http://schemas.microsoft.com/office/drawing/2014/main" id="{38AEE4F0-2D05-2043-9107-12C73F58ACC5}"/>
              </a:ext>
            </a:extLst>
          </p:cNvPr>
          <p:cNvSpPr/>
          <p:nvPr/>
        </p:nvSpPr>
        <p:spPr>
          <a:xfrm>
            <a:off x="1717142" y="4822699"/>
            <a:ext cx="5122362" cy="646331"/>
          </a:xfrm>
          <a:prstGeom prst="rect">
            <a:avLst/>
          </a:prstGeom>
        </p:spPr>
        <p:txBody>
          <a:bodyPr wrap="square">
            <a:spAutoFit/>
          </a:bodyPr>
          <a:lstStyle/>
          <a:p>
            <a:pPr algn="ctr"/>
            <a:r>
              <a:rPr lang="en-US" dirty="0"/>
              <a:t>The MMR per 100,000 live births has decreased significantly, but disparities remain.</a:t>
            </a:r>
          </a:p>
        </p:txBody>
      </p:sp>
      <p:sp>
        <p:nvSpPr>
          <p:cNvPr id="6" name="TextBox 5">
            <a:extLst>
              <a:ext uri="{FF2B5EF4-FFF2-40B4-BE49-F238E27FC236}">
                <a16:creationId xmlns:a16="http://schemas.microsoft.com/office/drawing/2014/main" id="{8C3F26E0-6807-184D-93E9-5544B5A1D14D}"/>
              </a:ext>
            </a:extLst>
          </p:cNvPr>
          <p:cNvSpPr txBox="1"/>
          <p:nvPr/>
        </p:nvSpPr>
        <p:spPr>
          <a:xfrm rot="5400000">
            <a:off x="5658322" y="2782580"/>
            <a:ext cx="3225615" cy="507831"/>
          </a:xfrm>
          <a:prstGeom prst="rect">
            <a:avLst/>
          </a:prstGeom>
          <a:noFill/>
        </p:spPr>
        <p:txBody>
          <a:bodyPr wrap="square" rtlCol="0">
            <a:spAutoFit/>
          </a:bodyPr>
          <a:lstStyle/>
          <a:p>
            <a:r>
              <a:rPr lang="en-US" sz="900" dirty="0"/>
              <a:t>Data from Trends in maternal mortality, 1990 to 2015: Estimates by WHO, UNICEF, UNFPA, World Bank Group and the United Nations Population Division. Geneva: WHO; 2015.</a:t>
            </a:r>
          </a:p>
        </p:txBody>
      </p:sp>
    </p:spTree>
    <p:extLst>
      <p:ext uri="{BB962C8B-B14F-4D97-AF65-F5344CB8AC3E}">
        <p14:creationId xmlns:p14="http://schemas.microsoft.com/office/powerpoint/2010/main" val="10034241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500" y="168357"/>
            <a:ext cx="7886700" cy="1013191"/>
          </a:xfrm>
        </p:spPr>
        <p:txBody>
          <a:bodyPr/>
          <a:lstStyle/>
          <a:p>
            <a:r>
              <a:rPr lang="en-US" dirty="0"/>
              <a:t>Figure 11-17</a:t>
            </a:r>
          </a:p>
        </p:txBody>
      </p:sp>
      <p:pic>
        <p:nvPicPr>
          <p:cNvPr id="5" name="Content Placeholder 4">
            <a:extLst>
              <a:ext uri="{FF2B5EF4-FFF2-40B4-BE49-F238E27FC236}">
                <a16:creationId xmlns:a16="http://schemas.microsoft.com/office/drawing/2014/main" id="{FB64F3F5-BB3E-9942-BCF9-D5DF216E56A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20456" y="1331089"/>
            <a:ext cx="5264648" cy="3146455"/>
          </a:xfrm>
        </p:spPr>
      </p:pic>
      <p:sp>
        <p:nvSpPr>
          <p:cNvPr id="3" name="Rectangle 2">
            <a:extLst>
              <a:ext uri="{FF2B5EF4-FFF2-40B4-BE49-F238E27FC236}">
                <a16:creationId xmlns:a16="http://schemas.microsoft.com/office/drawing/2014/main" id="{933D4CAC-60A8-B143-A2B2-5E9F1C80E28B}"/>
              </a:ext>
            </a:extLst>
          </p:cNvPr>
          <p:cNvSpPr/>
          <p:nvPr/>
        </p:nvSpPr>
        <p:spPr>
          <a:xfrm>
            <a:off x="1620456" y="4627085"/>
            <a:ext cx="5264648" cy="369332"/>
          </a:xfrm>
          <a:prstGeom prst="rect">
            <a:avLst/>
          </a:prstGeom>
        </p:spPr>
        <p:txBody>
          <a:bodyPr wrap="square">
            <a:spAutoFit/>
          </a:bodyPr>
          <a:lstStyle/>
          <a:p>
            <a:pPr algn="ctr"/>
            <a:r>
              <a:rPr lang="en-US" dirty="0"/>
              <a:t>Lifetime risk of maternal mortality.</a:t>
            </a:r>
          </a:p>
        </p:txBody>
      </p:sp>
      <p:sp>
        <p:nvSpPr>
          <p:cNvPr id="6" name="TextBox 5">
            <a:extLst>
              <a:ext uri="{FF2B5EF4-FFF2-40B4-BE49-F238E27FC236}">
                <a16:creationId xmlns:a16="http://schemas.microsoft.com/office/drawing/2014/main" id="{AD1CB24B-C194-C843-9CD6-E0F2F9BA545D}"/>
              </a:ext>
            </a:extLst>
          </p:cNvPr>
          <p:cNvSpPr txBox="1"/>
          <p:nvPr/>
        </p:nvSpPr>
        <p:spPr>
          <a:xfrm rot="5400000">
            <a:off x="5636038" y="2650402"/>
            <a:ext cx="3146453" cy="507831"/>
          </a:xfrm>
          <a:prstGeom prst="rect">
            <a:avLst/>
          </a:prstGeom>
          <a:noFill/>
        </p:spPr>
        <p:txBody>
          <a:bodyPr wrap="square" rtlCol="0">
            <a:spAutoFit/>
          </a:bodyPr>
          <a:lstStyle/>
          <a:p>
            <a:r>
              <a:rPr lang="en-US" sz="900" dirty="0"/>
              <a:t>Data from Trends in maternal mortality, 1990 to 2015: Estimates by WHO, UNICEF, UNFPA, World Bank Group and the United Nations Population Division. Geneva: WHO; 2015.</a:t>
            </a:r>
          </a:p>
        </p:txBody>
      </p:sp>
    </p:spTree>
    <p:extLst>
      <p:ext uri="{BB962C8B-B14F-4D97-AF65-F5344CB8AC3E}">
        <p14:creationId xmlns:p14="http://schemas.microsoft.com/office/powerpoint/2010/main" val="18593813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11-18</a:t>
            </a:r>
          </a:p>
        </p:txBody>
      </p:sp>
      <p:pic>
        <p:nvPicPr>
          <p:cNvPr id="5" name="Content Placeholder 4">
            <a:extLst>
              <a:ext uri="{FF2B5EF4-FFF2-40B4-BE49-F238E27FC236}">
                <a16:creationId xmlns:a16="http://schemas.microsoft.com/office/drawing/2014/main" id="{3FCB3620-BAD3-C842-8094-1D9F4D81A2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0765" y="1455014"/>
            <a:ext cx="4164722" cy="3572577"/>
          </a:xfrm>
        </p:spPr>
      </p:pic>
      <p:sp>
        <p:nvSpPr>
          <p:cNvPr id="3" name="Rectangle 2">
            <a:extLst>
              <a:ext uri="{FF2B5EF4-FFF2-40B4-BE49-F238E27FC236}">
                <a16:creationId xmlns:a16="http://schemas.microsoft.com/office/drawing/2014/main" id="{506C49EC-288B-8143-BAEC-1001EF78217A}"/>
              </a:ext>
            </a:extLst>
          </p:cNvPr>
          <p:cNvSpPr/>
          <p:nvPr/>
        </p:nvSpPr>
        <p:spPr>
          <a:xfrm>
            <a:off x="2210765" y="5168811"/>
            <a:ext cx="4164722" cy="646331"/>
          </a:xfrm>
          <a:prstGeom prst="rect">
            <a:avLst/>
          </a:prstGeom>
        </p:spPr>
        <p:txBody>
          <a:bodyPr wrap="square">
            <a:spAutoFit/>
          </a:bodyPr>
          <a:lstStyle/>
          <a:p>
            <a:pPr algn="ctr"/>
            <a:r>
              <a:rPr lang="en-US" dirty="0"/>
              <a:t>The MDG target for maternal survival was not met.</a:t>
            </a:r>
          </a:p>
        </p:txBody>
      </p:sp>
      <p:sp>
        <p:nvSpPr>
          <p:cNvPr id="6" name="TextBox 5">
            <a:extLst>
              <a:ext uri="{FF2B5EF4-FFF2-40B4-BE49-F238E27FC236}">
                <a16:creationId xmlns:a16="http://schemas.microsoft.com/office/drawing/2014/main" id="{F8A620A6-4F31-304C-8345-559360CC8816}"/>
              </a:ext>
            </a:extLst>
          </p:cNvPr>
          <p:cNvSpPr txBox="1"/>
          <p:nvPr/>
        </p:nvSpPr>
        <p:spPr>
          <a:xfrm rot="5400000">
            <a:off x="4820006" y="3010495"/>
            <a:ext cx="3618793" cy="507831"/>
          </a:xfrm>
          <a:prstGeom prst="rect">
            <a:avLst/>
          </a:prstGeom>
          <a:noFill/>
        </p:spPr>
        <p:txBody>
          <a:bodyPr wrap="square" rtlCol="0">
            <a:spAutoFit/>
          </a:bodyPr>
          <a:lstStyle/>
          <a:p>
            <a:r>
              <a:rPr lang="en-US" sz="900" dirty="0"/>
              <a:t>Data from Trends in maternal mortality, 1990 to 2015: Estimates by WHO, UNICEF, UNFPA, World Bank Group and the United Nations Population Division. Geneva: WHO; 2015.</a:t>
            </a:r>
          </a:p>
        </p:txBody>
      </p:sp>
    </p:spTree>
    <p:extLst>
      <p:ext uri="{BB962C8B-B14F-4D97-AF65-F5344CB8AC3E}">
        <p14:creationId xmlns:p14="http://schemas.microsoft.com/office/powerpoint/2010/main" val="31094883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501" y="132176"/>
            <a:ext cx="7886700" cy="1036867"/>
          </a:xfrm>
        </p:spPr>
        <p:txBody>
          <a:bodyPr/>
          <a:lstStyle/>
          <a:p>
            <a:r>
              <a:rPr lang="en-US" dirty="0"/>
              <a:t>Maternal Mortality Causes</a:t>
            </a:r>
          </a:p>
        </p:txBody>
      </p:sp>
      <p:sp>
        <p:nvSpPr>
          <p:cNvPr id="3" name="Content Placeholder 2"/>
          <p:cNvSpPr>
            <a:spLocks noGrp="1"/>
          </p:cNvSpPr>
          <p:nvPr>
            <p:ph idx="1"/>
          </p:nvPr>
        </p:nvSpPr>
        <p:spPr>
          <a:xfrm>
            <a:off x="127323" y="1018572"/>
            <a:ext cx="9016678" cy="5231757"/>
          </a:xfrm>
        </p:spPr>
        <p:txBody>
          <a:bodyPr>
            <a:normAutofit/>
          </a:bodyPr>
          <a:lstStyle/>
          <a:p>
            <a:r>
              <a:rPr lang="en-US" dirty="0"/>
              <a:t>The most common causes of maternal mortality are hemorrhage (severe bleeding), hypertension (dangerously elevated blood pressure), and sepsis. </a:t>
            </a:r>
          </a:p>
          <a:p>
            <a:r>
              <a:rPr lang="en-US" b="1" dirty="0"/>
              <a:t>Sepsis</a:t>
            </a:r>
            <a:r>
              <a:rPr lang="en-US" dirty="0"/>
              <a:t> = “blood poisoning” = widespread inflammation in the body that is triggered by the chemicals released by body’s immune system in response to an infection that can lead to organ failure, shock, and death.</a:t>
            </a:r>
          </a:p>
          <a:p>
            <a:r>
              <a:rPr lang="en-US" b="1" dirty="0"/>
              <a:t>Postpartum hemorrhage</a:t>
            </a:r>
            <a:r>
              <a:rPr lang="en-US" dirty="0"/>
              <a:t> = severe bleeding within several hours after giving birth.</a:t>
            </a:r>
          </a:p>
          <a:p>
            <a:pPr lvl="1"/>
            <a:r>
              <a:rPr lang="en-US" dirty="0"/>
              <a:t>PPH can often be prevented through the </a:t>
            </a:r>
            <a:r>
              <a:rPr lang="en-US" b="1" dirty="0"/>
              <a:t>active management of the third stage of labor (AMTSL)</a:t>
            </a:r>
            <a:r>
              <a:rPr lang="en-US" dirty="0"/>
              <a:t>, including injecting the hormone </a:t>
            </a:r>
            <a:r>
              <a:rPr lang="en-US" b="1" dirty="0"/>
              <a:t>oxytocin</a:t>
            </a:r>
            <a:r>
              <a:rPr lang="en-US" dirty="0"/>
              <a:t> after delivery.</a:t>
            </a:r>
          </a:p>
        </p:txBody>
      </p:sp>
    </p:spTree>
    <p:extLst>
      <p:ext uri="{BB962C8B-B14F-4D97-AF65-F5344CB8AC3E}">
        <p14:creationId xmlns:p14="http://schemas.microsoft.com/office/powerpoint/2010/main" val="31913675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90" y="167533"/>
            <a:ext cx="7886700" cy="989936"/>
          </a:xfrm>
        </p:spPr>
        <p:txBody>
          <a:bodyPr/>
          <a:lstStyle/>
          <a:p>
            <a:r>
              <a:rPr lang="en-US" dirty="0"/>
              <a:t>Figure 11-19</a:t>
            </a:r>
          </a:p>
        </p:txBody>
      </p:sp>
      <p:pic>
        <p:nvPicPr>
          <p:cNvPr id="5" name="Content Placeholder 4">
            <a:extLst>
              <a:ext uri="{FF2B5EF4-FFF2-40B4-BE49-F238E27FC236}">
                <a16:creationId xmlns:a16="http://schemas.microsoft.com/office/drawing/2014/main" id="{2454E8FF-B615-F749-95D7-CCA04A3BB4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5167" y="1157469"/>
            <a:ext cx="3998274" cy="3577564"/>
          </a:xfrm>
        </p:spPr>
      </p:pic>
      <p:sp>
        <p:nvSpPr>
          <p:cNvPr id="3" name="Rectangle 2">
            <a:extLst>
              <a:ext uri="{FF2B5EF4-FFF2-40B4-BE49-F238E27FC236}">
                <a16:creationId xmlns:a16="http://schemas.microsoft.com/office/drawing/2014/main" id="{D2AE210C-AE85-2243-B624-C7C668AEB05B}"/>
              </a:ext>
            </a:extLst>
          </p:cNvPr>
          <p:cNvSpPr/>
          <p:nvPr/>
        </p:nvSpPr>
        <p:spPr>
          <a:xfrm>
            <a:off x="2595166" y="5028529"/>
            <a:ext cx="3998274" cy="369332"/>
          </a:xfrm>
          <a:prstGeom prst="rect">
            <a:avLst/>
          </a:prstGeom>
        </p:spPr>
        <p:txBody>
          <a:bodyPr wrap="none">
            <a:spAutoFit/>
          </a:bodyPr>
          <a:lstStyle/>
          <a:p>
            <a:pPr algn="ctr"/>
            <a:r>
              <a:rPr lang="en-US" dirty="0"/>
              <a:t>Causes of maternal mortality worldwide.</a:t>
            </a:r>
          </a:p>
        </p:txBody>
      </p:sp>
    </p:spTree>
    <p:extLst>
      <p:ext uri="{BB962C8B-B14F-4D97-AF65-F5344CB8AC3E}">
        <p14:creationId xmlns:p14="http://schemas.microsoft.com/office/powerpoint/2010/main" val="878106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73620"/>
            <a:ext cx="7886700" cy="1192193"/>
          </a:xfrm>
        </p:spPr>
        <p:txBody>
          <a:bodyPr/>
          <a:lstStyle/>
          <a:p>
            <a:r>
              <a:rPr lang="en-US" dirty="0"/>
              <a:t>Preeclampsia</a:t>
            </a:r>
          </a:p>
        </p:txBody>
      </p:sp>
      <p:sp>
        <p:nvSpPr>
          <p:cNvPr id="3" name="Content Placeholder 2"/>
          <p:cNvSpPr>
            <a:spLocks noGrp="1"/>
          </p:cNvSpPr>
          <p:nvPr>
            <p:ph idx="1"/>
          </p:nvPr>
        </p:nvSpPr>
        <p:spPr>
          <a:xfrm>
            <a:off x="405115" y="1192192"/>
            <a:ext cx="8252748" cy="4984771"/>
          </a:xfrm>
        </p:spPr>
        <p:txBody>
          <a:bodyPr>
            <a:normAutofit/>
          </a:bodyPr>
          <a:lstStyle/>
          <a:p>
            <a:r>
              <a:rPr lang="en-US" dirty="0"/>
              <a:t>Elevated blood pressure can occur at any time during pregnancy.</a:t>
            </a:r>
          </a:p>
          <a:p>
            <a:r>
              <a:rPr lang="en-US" b="1" dirty="0"/>
              <a:t>Preeclampsia </a:t>
            </a:r>
            <a:r>
              <a:rPr lang="en-US" dirty="0"/>
              <a:t>= worsening hypertension in the final months of pregnancy along with the presence of protein in the urine.</a:t>
            </a:r>
          </a:p>
          <a:p>
            <a:r>
              <a:rPr lang="en-US" dirty="0"/>
              <a:t>About 5% of pregnant women develop preeclampsia, and many of those pregnancies require preterm deliveries that carry health risks for the babies but are necessary for the survival and health of the mother.</a:t>
            </a:r>
          </a:p>
        </p:txBody>
      </p:sp>
    </p:spTree>
    <p:extLst>
      <p:ext uri="{BB962C8B-B14F-4D97-AF65-F5344CB8AC3E}">
        <p14:creationId xmlns:p14="http://schemas.microsoft.com/office/powerpoint/2010/main" val="41928531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62047"/>
            <a:ext cx="7886700" cy="1088020"/>
          </a:xfrm>
        </p:spPr>
        <p:txBody>
          <a:bodyPr/>
          <a:lstStyle/>
          <a:p>
            <a:r>
              <a:rPr lang="en-US" dirty="0"/>
              <a:t>Obstructed Labor</a:t>
            </a:r>
          </a:p>
        </p:txBody>
      </p:sp>
      <p:sp>
        <p:nvSpPr>
          <p:cNvPr id="3" name="Content Placeholder 2"/>
          <p:cNvSpPr>
            <a:spLocks noGrp="1"/>
          </p:cNvSpPr>
          <p:nvPr>
            <p:ph idx="1"/>
          </p:nvPr>
        </p:nvSpPr>
        <p:spPr>
          <a:xfrm>
            <a:off x="376177" y="1250067"/>
            <a:ext cx="8391645" cy="4834300"/>
          </a:xfrm>
        </p:spPr>
        <p:txBody>
          <a:bodyPr>
            <a:normAutofit lnSpcReduction="10000"/>
          </a:bodyPr>
          <a:lstStyle/>
          <a:p>
            <a:r>
              <a:rPr lang="en-US" dirty="0"/>
              <a:t>Women who survive pregnancy and delivery complications may be left with permanent disabilities.</a:t>
            </a:r>
          </a:p>
          <a:p>
            <a:r>
              <a:rPr lang="en-US" b="1" dirty="0"/>
              <a:t>Obstructed labor</a:t>
            </a:r>
            <a:r>
              <a:rPr lang="en-US" dirty="0"/>
              <a:t> = the unborn baby is wedged so tightly into the birth canal that blood flow to surrounding tissues is cut off and the tissues start to die, sometimes forming an obstetric fistula.</a:t>
            </a:r>
          </a:p>
          <a:p>
            <a:pPr lvl="1"/>
            <a:r>
              <a:rPr lang="en-US" dirty="0"/>
              <a:t>In nearly all of these cases, the baby is stillborn.</a:t>
            </a:r>
          </a:p>
          <a:p>
            <a:pPr lvl="1"/>
            <a:r>
              <a:rPr lang="en-US" b="1" dirty="0"/>
              <a:t>Obstetric fistula</a:t>
            </a:r>
            <a:r>
              <a:rPr lang="en-US" dirty="0"/>
              <a:t> = a hole between the rectum or bladder and the vagina that constantly leaks urine or feces.</a:t>
            </a:r>
          </a:p>
          <a:p>
            <a:pPr lvl="1"/>
            <a:r>
              <a:rPr lang="en-US" dirty="0"/>
              <a:t>More than 1 million women worldwide are estimated to be living with an obstetric fistula that has not been surgically corrected.</a:t>
            </a:r>
          </a:p>
        </p:txBody>
      </p:sp>
    </p:spTree>
    <p:extLst>
      <p:ext uri="{BB962C8B-B14F-4D97-AF65-F5344CB8AC3E}">
        <p14:creationId xmlns:p14="http://schemas.microsoft.com/office/powerpoint/2010/main" val="28391309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2106592"/>
            <a:ext cx="7886700" cy="1298415"/>
          </a:xfrm>
        </p:spPr>
        <p:txBody>
          <a:bodyPr/>
          <a:lstStyle/>
          <a:p>
            <a:r>
              <a:rPr lang="en-US" b="1" dirty="0"/>
              <a:t>Neonatal Health</a:t>
            </a:r>
            <a:endParaRPr lang="en-US" dirty="0"/>
          </a:p>
        </p:txBody>
      </p:sp>
      <p:sp>
        <p:nvSpPr>
          <p:cNvPr id="3" name="Text Placeholder 2"/>
          <p:cNvSpPr>
            <a:spLocks noGrp="1"/>
          </p:cNvSpPr>
          <p:nvPr>
            <p:ph type="body" idx="1"/>
          </p:nvPr>
        </p:nvSpPr>
        <p:spPr/>
        <p:txBody>
          <a:bodyPr/>
          <a:lstStyle/>
          <a:p>
            <a:r>
              <a:rPr lang="en-US" dirty="0"/>
              <a:t>11.8</a:t>
            </a:r>
          </a:p>
        </p:txBody>
      </p:sp>
    </p:spTree>
    <p:extLst>
      <p:ext uri="{BB962C8B-B14F-4D97-AF65-F5344CB8AC3E}">
        <p14:creationId xmlns:p14="http://schemas.microsoft.com/office/powerpoint/2010/main" val="10736867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052" y="145207"/>
            <a:ext cx="7886700" cy="1325563"/>
          </a:xfrm>
        </p:spPr>
        <p:txBody>
          <a:bodyPr/>
          <a:lstStyle/>
          <a:p>
            <a:r>
              <a:rPr lang="en-US" dirty="0"/>
              <a:t>Stillbirths</a:t>
            </a:r>
          </a:p>
        </p:txBody>
      </p:sp>
      <p:sp>
        <p:nvSpPr>
          <p:cNvPr id="3" name="Content Placeholder 2"/>
          <p:cNvSpPr>
            <a:spLocks noGrp="1"/>
          </p:cNvSpPr>
          <p:nvPr>
            <p:ph idx="1"/>
          </p:nvPr>
        </p:nvSpPr>
        <p:spPr>
          <a:xfrm>
            <a:off x="381965" y="1339487"/>
            <a:ext cx="8437943" cy="4528877"/>
          </a:xfrm>
        </p:spPr>
        <p:txBody>
          <a:bodyPr>
            <a:normAutofit lnSpcReduction="10000"/>
          </a:bodyPr>
          <a:lstStyle/>
          <a:p>
            <a:r>
              <a:rPr lang="en-US" dirty="0"/>
              <a:t>About 140 million babies are born each year, and the vast majority of these babies were born healthy.</a:t>
            </a:r>
          </a:p>
          <a:p>
            <a:r>
              <a:rPr lang="en-US" b="1" dirty="0"/>
              <a:t>Stillbirth </a:t>
            </a:r>
            <a:r>
              <a:rPr lang="en-US" dirty="0"/>
              <a:t>= the death of a fetus late in pregnancy but prior to delivery, typically defined as occurring after the 28th week of gestation and after the fetus already weighs at least 2.2 pounds (1000 grams).</a:t>
            </a:r>
          </a:p>
          <a:p>
            <a:pPr lvl="1"/>
            <a:r>
              <a:rPr lang="en-US" dirty="0"/>
              <a:t>There are about 18 stillbirths for each 1000 live births, for a total of more than 2.5 million stillbirths worldwide.</a:t>
            </a:r>
          </a:p>
          <a:p>
            <a:pPr lvl="1"/>
            <a:r>
              <a:rPr lang="en-US" dirty="0"/>
              <a:t>In many cases there is no identifiable reason for the stillbirth.</a:t>
            </a:r>
          </a:p>
          <a:p>
            <a:r>
              <a:rPr lang="en-US" b="1" dirty="0"/>
              <a:t>Perinatal mortality</a:t>
            </a:r>
            <a:r>
              <a:rPr lang="en-US" dirty="0"/>
              <a:t> = stillbirths and deaths within the first 7 days (1 week) after a live birth.</a:t>
            </a:r>
          </a:p>
          <a:p>
            <a:endParaRPr lang="en-US" dirty="0"/>
          </a:p>
        </p:txBody>
      </p:sp>
    </p:spTree>
    <p:extLst>
      <p:ext uri="{BB962C8B-B14F-4D97-AF65-F5344CB8AC3E}">
        <p14:creationId xmlns:p14="http://schemas.microsoft.com/office/powerpoint/2010/main" val="15422531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12720"/>
          </a:xfrm>
        </p:spPr>
        <p:txBody>
          <a:bodyPr/>
          <a:lstStyle/>
          <a:p>
            <a:r>
              <a:rPr lang="en-US" dirty="0"/>
              <a:t>Figure 11-20</a:t>
            </a:r>
          </a:p>
        </p:txBody>
      </p:sp>
      <p:pic>
        <p:nvPicPr>
          <p:cNvPr id="5" name="Content Placeholder 4">
            <a:extLst>
              <a:ext uri="{FF2B5EF4-FFF2-40B4-BE49-F238E27FC236}">
                <a16:creationId xmlns:a16="http://schemas.microsoft.com/office/drawing/2014/main" id="{2A196A0F-07F6-BC41-ACE6-E843645B4B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3362" y="1377847"/>
            <a:ext cx="4189125" cy="3695957"/>
          </a:xfrm>
        </p:spPr>
      </p:pic>
      <p:sp>
        <p:nvSpPr>
          <p:cNvPr id="3" name="Rectangle 2">
            <a:extLst>
              <a:ext uri="{FF2B5EF4-FFF2-40B4-BE49-F238E27FC236}">
                <a16:creationId xmlns:a16="http://schemas.microsoft.com/office/drawing/2014/main" id="{E4BE0622-A590-AE4C-AA0D-82EC396582C0}"/>
              </a:ext>
            </a:extLst>
          </p:cNvPr>
          <p:cNvSpPr/>
          <p:nvPr/>
        </p:nvSpPr>
        <p:spPr>
          <a:xfrm>
            <a:off x="2303362" y="5240402"/>
            <a:ext cx="4180731" cy="369332"/>
          </a:xfrm>
          <a:prstGeom prst="rect">
            <a:avLst/>
          </a:prstGeom>
        </p:spPr>
        <p:txBody>
          <a:bodyPr wrap="square">
            <a:spAutoFit/>
          </a:bodyPr>
          <a:lstStyle/>
          <a:p>
            <a:pPr algn="ctr"/>
            <a:r>
              <a:rPr lang="en-US" dirty="0"/>
              <a:t>Stillbirth rate per 1000 live births.</a:t>
            </a:r>
          </a:p>
        </p:txBody>
      </p:sp>
      <p:sp>
        <p:nvSpPr>
          <p:cNvPr id="4" name="Rectangle 3">
            <a:extLst>
              <a:ext uri="{FF2B5EF4-FFF2-40B4-BE49-F238E27FC236}">
                <a16:creationId xmlns:a16="http://schemas.microsoft.com/office/drawing/2014/main" id="{159370BB-3A1B-334F-A7A8-DC0119144116}"/>
              </a:ext>
            </a:extLst>
          </p:cNvPr>
          <p:cNvSpPr/>
          <p:nvPr/>
        </p:nvSpPr>
        <p:spPr>
          <a:xfrm rot="5400000">
            <a:off x="4953704" y="2908238"/>
            <a:ext cx="3707110" cy="646331"/>
          </a:xfrm>
          <a:prstGeom prst="rect">
            <a:avLst/>
          </a:prstGeom>
        </p:spPr>
        <p:txBody>
          <a:bodyPr wrap="square">
            <a:spAutoFit/>
          </a:bodyPr>
          <a:lstStyle/>
          <a:p>
            <a:r>
              <a:rPr lang="en-US" sz="900" dirty="0"/>
              <a:t>Data from Blencowe H, Cousens S, Jassir FB, Say L, Chou D, Mathers C, et al. National, regional, and worldwide estimates of stillbirth rates in 2015, with trends from 2000: a systematic analysis. Lancet Glob Health 2016; 4:e98-108.</a:t>
            </a:r>
          </a:p>
        </p:txBody>
      </p:sp>
    </p:spTree>
    <p:extLst>
      <p:ext uri="{BB962C8B-B14F-4D97-AF65-F5344CB8AC3E}">
        <p14:creationId xmlns:p14="http://schemas.microsoft.com/office/powerpoint/2010/main" val="19810648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 Groups</a:t>
            </a:r>
          </a:p>
        </p:txBody>
      </p:sp>
      <p:sp>
        <p:nvSpPr>
          <p:cNvPr id="3" name="Content Placeholder 2"/>
          <p:cNvSpPr>
            <a:spLocks noGrp="1"/>
          </p:cNvSpPr>
          <p:nvPr>
            <p:ph idx="1"/>
          </p:nvPr>
        </p:nvSpPr>
        <p:spPr/>
        <p:txBody>
          <a:bodyPr>
            <a:normAutofit/>
          </a:bodyPr>
          <a:lstStyle/>
          <a:p>
            <a:r>
              <a:rPr lang="en-US" b="1" dirty="0"/>
              <a:t>Neonate</a:t>
            </a:r>
            <a:r>
              <a:rPr lang="en-US" dirty="0"/>
              <a:t> = a newborn within his or her first 28 days (4 weeks) after birth. </a:t>
            </a:r>
          </a:p>
          <a:p>
            <a:r>
              <a:rPr lang="en-US" b="1" dirty="0"/>
              <a:t>Infant </a:t>
            </a:r>
            <a:r>
              <a:rPr lang="en-US" dirty="0"/>
              <a:t>= a baby between birth and the first birthday.</a:t>
            </a:r>
          </a:p>
          <a:p>
            <a:r>
              <a:rPr lang="en-US" b="1" dirty="0"/>
              <a:t>Under-5 child </a:t>
            </a:r>
            <a:r>
              <a:rPr lang="en-US" dirty="0"/>
              <a:t>= a child between birth and the fifth birthday.</a:t>
            </a:r>
          </a:p>
        </p:txBody>
      </p:sp>
    </p:spTree>
    <p:extLst>
      <p:ext uri="{BB962C8B-B14F-4D97-AF65-F5344CB8AC3E}">
        <p14:creationId xmlns:p14="http://schemas.microsoft.com/office/powerpoint/2010/main" val="35231408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11-21</a:t>
            </a:r>
          </a:p>
        </p:txBody>
      </p:sp>
      <p:pic>
        <p:nvPicPr>
          <p:cNvPr id="5" name="Content Placeholder 4">
            <a:extLst>
              <a:ext uri="{FF2B5EF4-FFF2-40B4-BE49-F238E27FC236}">
                <a16:creationId xmlns:a16="http://schemas.microsoft.com/office/drawing/2014/main" id="{900F46C3-CA19-9A4C-94C2-9B543D88545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83007" y="1342663"/>
            <a:ext cx="4889500" cy="2642059"/>
          </a:xfrm>
        </p:spPr>
      </p:pic>
      <p:sp>
        <p:nvSpPr>
          <p:cNvPr id="3" name="Rectangle 2">
            <a:extLst>
              <a:ext uri="{FF2B5EF4-FFF2-40B4-BE49-F238E27FC236}">
                <a16:creationId xmlns:a16="http://schemas.microsoft.com/office/drawing/2014/main" id="{E91108AB-F7F4-B44C-801E-699C70B08ABA}"/>
              </a:ext>
            </a:extLst>
          </p:cNvPr>
          <p:cNvSpPr/>
          <p:nvPr/>
        </p:nvSpPr>
        <p:spPr>
          <a:xfrm>
            <a:off x="2183007" y="4058373"/>
            <a:ext cx="4889499" cy="369332"/>
          </a:xfrm>
          <a:prstGeom prst="rect">
            <a:avLst/>
          </a:prstGeom>
        </p:spPr>
        <p:txBody>
          <a:bodyPr wrap="square">
            <a:spAutoFit/>
          </a:bodyPr>
          <a:lstStyle/>
          <a:p>
            <a:pPr algn="ctr"/>
            <a:r>
              <a:rPr lang="en-US" dirty="0"/>
              <a:t>Age groups in early childhood.</a:t>
            </a:r>
          </a:p>
        </p:txBody>
      </p:sp>
    </p:spTree>
    <p:extLst>
      <p:ext uri="{BB962C8B-B14F-4D97-AF65-F5344CB8AC3E}">
        <p14:creationId xmlns:p14="http://schemas.microsoft.com/office/powerpoint/2010/main" val="15942506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989112"/>
          </a:xfrm>
        </p:spPr>
        <p:txBody>
          <a:bodyPr/>
          <a:lstStyle/>
          <a:p>
            <a:r>
              <a:rPr lang="en-US" dirty="0"/>
              <a:t>Neonatal Mortality</a:t>
            </a:r>
          </a:p>
        </p:txBody>
      </p:sp>
      <p:sp>
        <p:nvSpPr>
          <p:cNvPr id="3" name="Content Placeholder 2"/>
          <p:cNvSpPr>
            <a:spLocks noGrp="1"/>
          </p:cNvSpPr>
          <p:nvPr>
            <p:ph idx="1"/>
          </p:nvPr>
        </p:nvSpPr>
        <p:spPr>
          <a:xfrm>
            <a:off x="387752" y="1261642"/>
            <a:ext cx="8368495" cy="3889092"/>
          </a:xfrm>
        </p:spPr>
        <p:txBody>
          <a:bodyPr>
            <a:normAutofit/>
          </a:bodyPr>
          <a:lstStyle/>
          <a:p>
            <a:r>
              <a:rPr lang="en-US" dirty="0"/>
              <a:t>The first week after birth accounts for more than one-third of all under-5 mortality.</a:t>
            </a:r>
          </a:p>
          <a:p>
            <a:r>
              <a:rPr lang="en-US" dirty="0"/>
              <a:t>Neonatal deaths currently account for about 45% of all under-5 child mortality.</a:t>
            </a:r>
          </a:p>
          <a:p>
            <a:r>
              <a:rPr lang="en-US" dirty="0"/>
              <a:t>Of the two million neonates who died worldwide in 2015, about 1/3 of the deaths were attributed to preterm delivery, 1/3 to birth traumas such as asphyxia, and 1/3 to infections and other causes.</a:t>
            </a:r>
          </a:p>
        </p:txBody>
      </p:sp>
    </p:spTree>
    <p:extLst>
      <p:ext uri="{BB962C8B-B14F-4D97-AF65-F5344CB8AC3E}">
        <p14:creationId xmlns:p14="http://schemas.microsoft.com/office/powerpoint/2010/main" val="29573864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834" y="289368"/>
            <a:ext cx="7886700" cy="972273"/>
          </a:xfrm>
        </p:spPr>
        <p:txBody>
          <a:bodyPr/>
          <a:lstStyle/>
          <a:p>
            <a:r>
              <a:rPr lang="en-US" dirty="0"/>
              <a:t>Figure 11-22</a:t>
            </a:r>
          </a:p>
        </p:txBody>
      </p:sp>
      <p:pic>
        <p:nvPicPr>
          <p:cNvPr id="5" name="Content Placeholder 4">
            <a:extLst>
              <a:ext uri="{FF2B5EF4-FFF2-40B4-BE49-F238E27FC236}">
                <a16:creationId xmlns:a16="http://schemas.microsoft.com/office/drawing/2014/main" id="{C9BBED3D-62D0-E546-9F57-3ACE6F4EDB4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3996" y="1261641"/>
            <a:ext cx="3935392" cy="3934867"/>
          </a:xfrm>
        </p:spPr>
      </p:pic>
      <p:sp>
        <p:nvSpPr>
          <p:cNvPr id="3" name="Rectangle 2">
            <a:extLst>
              <a:ext uri="{FF2B5EF4-FFF2-40B4-BE49-F238E27FC236}">
                <a16:creationId xmlns:a16="http://schemas.microsoft.com/office/drawing/2014/main" id="{CA412262-6EBA-3244-86DC-DCBAD0C621B0}"/>
              </a:ext>
            </a:extLst>
          </p:cNvPr>
          <p:cNvSpPr/>
          <p:nvPr/>
        </p:nvSpPr>
        <p:spPr>
          <a:xfrm>
            <a:off x="2013997" y="5347654"/>
            <a:ext cx="3935392" cy="646331"/>
          </a:xfrm>
          <a:prstGeom prst="rect">
            <a:avLst/>
          </a:prstGeom>
        </p:spPr>
        <p:txBody>
          <a:bodyPr wrap="square">
            <a:spAutoFit/>
          </a:bodyPr>
          <a:lstStyle/>
          <a:p>
            <a:pPr algn="ctr"/>
            <a:r>
              <a:rPr lang="en-US" dirty="0"/>
              <a:t>Neonates account for a large proportion of all under-5 child mortality</a:t>
            </a:r>
          </a:p>
        </p:txBody>
      </p:sp>
      <p:sp>
        <p:nvSpPr>
          <p:cNvPr id="4" name="TextBox 3">
            <a:extLst>
              <a:ext uri="{FF2B5EF4-FFF2-40B4-BE49-F238E27FC236}">
                <a16:creationId xmlns:a16="http://schemas.microsoft.com/office/drawing/2014/main" id="{6193E2D6-9518-1A49-87DC-41A0727F2651}"/>
              </a:ext>
            </a:extLst>
          </p:cNvPr>
          <p:cNvSpPr txBox="1"/>
          <p:nvPr/>
        </p:nvSpPr>
        <p:spPr>
          <a:xfrm rot="5400000">
            <a:off x="4305120" y="2905909"/>
            <a:ext cx="3934867" cy="646331"/>
          </a:xfrm>
          <a:prstGeom prst="rect">
            <a:avLst/>
          </a:prstGeom>
          <a:noFill/>
        </p:spPr>
        <p:txBody>
          <a:bodyPr wrap="square" rtlCol="0">
            <a:spAutoFit/>
          </a:bodyPr>
          <a:lstStyle/>
          <a:p>
            <a:r>
              <a:rPr lang="en-US" sz="900" dirty="0"/>
              <a:t>Data from GBD 2015 Child Mortality Collaborators. Global, regional, national, and selected subnational levels of stillbirths, neonatal, infant, and under-5 mortality, 1980–2015: A systematic analysis for the Global Burden of Disease Study 2015. Lancet 2016; 388(10053):1725-74.</a:t>
            </a:r>
          </a:p>
        </p:txBody>
      </p:sp>
    </p:spTree>
    <p:extLst>
      <p:ext uri="{BB962C8B-B14F-4D97-AF65-F5344CB8AC3E}">
        <p14:creationId xmlns:p14="http://schemas.microsoft.com/office/powerpoint/2010/main" val="33666554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Neonatal Mortality Rate</a:t>
            </a:r>
          </a:p>
        </p:txBody>
      </p:sp>
      <p:sp>
        <p:nvSpPr>
          <p:cNvPr id="3" name="Content Placeholder 2"/>
          <p:cNvSpPr>
            <a:spLocks noGrp="1"/>
          </p:cNvSpPr>
          <p:nvPr>
            <p:ph idx="1"/>
          </p:nvPr>
        </p:nvSpPr>
        <p:spPr>
          <a:xfrm>
            <a:off x="324091" y="1489959"/>
            <a:ext cx="8588415" cy="4351338"/>
          </a:xfrm>
        </p:spPr>
        <p:txBody>
          <a:bodyPr>
            <a:normAutofit/>
          </a:bodyPr>
          <a:lstStyle/>
          <a:p>
            <a:r>
              <a:rPr lang="en-US" b="1" dirty="0"/>
              <a:t>Neonatal mortality rate (NMR)</a:t>
            </a:r>
            <a:r>
              <a:rPr lang="en-US" dirty="0"/>
              <a:t> = the number of deaths of neonates per 1000 live births.</a:t>
            </a:r>
          </a:p>
          <a:p>
            <a:pPr lvl="1"/>
            <a:r>
              <a:rPr lang="en-US" dirty="0"/>
              <a:t>The global NMR in 2015 was about 19 per 1000 live births, with a lower rate in high-income countries and a higher rate in low-income countries. </a:t>
            </a:r>
          </a:p>
          <a:p>
            <a:pPr lvl="1"/>
            <a:r>
              <a:rPr lang="en-US" dirty="0"/>
              <a:t>The SDGs aim to “end preventable deaths of newborns by lowering the NMR in all countries to at least as low as 12 per 1000 live births” (SDG 3.2).</a:t>
            </a:r>
          </a:p>
          <a:p>
            <a:endParaRPr lang="en-US" dirty="0"/>
          </a:p>
        </p:txBody>
      </p:sp>
    </p:spTree>
    <p:extLst>
      <p:ext uri="{BB962C8B-B14F-4D97-AF65-F5344CB8AC3E}">
        <p14:creationId xmlns:p14="http://schemas.microsoft.com/office/powerpoint/2010/main" val="40944992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11-23</a:t>
            </a:r>
          </a:p>
        </p:txBody>
      </p:sp>
      <p:pic>
        <p:nvPicPr>
          <p:cNvPr id="5" name="Content Placeholder 4">
            <a:extLst>
              <a:ext uri="{FF2B5EF4-FFF2-40B4-BE49-F238E27FC236}">
                <a16:creationId xmlns:a16="http://schemas.microsoft.com/office/drawing/2014/main" id="{41403D08-B0AF-4F40-8B0F-EB7D2928FA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64466" y="1585732"/>
            <a:ext cx="4283417" cy="3618880"/>
          </a:xfrm>
        </p:spPr>
      </p:pic>
      <p:sp>
        <p:nvSpPr>
          <p:cNvPr id="3" name="Rectangle 2">
            <a:extLst>
              <a:ext uri="{FF2B5EF4-FFF2-40B4-BE49-F238E27FC236}">
                <a16:creationId xmlns:a16="http://schemas.microsoft.com/office/drawing/2014/main" id="{DB736708-6E0B-4B44-BAA5-6F010D855094}"/>
              </a:ext>
            </a:extLst>
          </p:cNvPr>
          <p:cNvSpPr/>
          <p:nvPr/>
        </p:nvSpPr>
        <p:spPr>
          <a:xfrm>
            <a:off x="2164467" y="5363066"/>
            <a:ext cx="4310321" cy="646331"/>
          </a:xfrm>
          <a:prstGeom prst="rect">
            <a:avLst/>
          </a:prstGeom>
        </p:spPr>
        <p:txBody>
          <a:bodyPr wrap="square">
            <a:spAutoFit/>
          </a:bodyPr>
          <a:lstStyle/>
          <a:p>
            <a:pPr algn="ctr"/>
            <a:r>
              <a:rPr lang="en-US" dirty="0"/>
              <a:t>Neonatal mortality rates per 1000 live births.</a:t>
            </a:r>
          </a:p>
        </p:txBody>
      </p:sp>
      <p:sp>
        <p:nvSpPr>
          <p:cNvPr id="4" name="TextBox 3">
            <a:extLst>
              <a:ext uri="{FF2B5EF4-FFF2-40B4-BE49-F238E27FC236}">
                <a16:creationId xmlns:a16="http://schemas.microsoft.com/office/drawing/2014/main" id="{E279248D-BB9E-094D-8A3A-6CF515DBAEE0}"/>
              </a:ext>
            </a:extLst>
          </p:cNvPr>
          <p:cNvSpPr txBox="1"/>
          <p:nvPr/>
        </p:nvSpPr>
        <p:spPr>
          <a:xfrm rot="5400000">
            <a:off x="4926959" y="3133565"/>
            <a:ext cx="3618879" cy="523220"/>
          </a:xfrm>
          <a:prstGeom prst="rect">
            <a:avLst/>
          </a:prstGeom>
          <a:noFill/>
        </p:spPr>
        <p:txBody>
          <a:bodyPr wrap="square" rtlCol="0">
            <a:spAutoFit/>
          </a:bodyPr>
          <a:lstStyle/>
          <a:p>
            <a:r>
              <a:rPr lang="en-US" sz="1400" dirty="0"/>
              <a:t>Data from World health statistics 2016. Geneva: WHO; 2016.</a:t>
            </a:r>
          </a:p>
        </p:txBody>
      </p:sp>
    </p:spTree>
    <p:extLst>
      <p:ext uri="{BB962C8B-B14F-4D97-AF65-F5344CB8AC3E}">
        <p14:creationId xmlns:p14="http://schemas.microsoft.com/office/powerpoint/2010/main" val="10124329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984" y="223224"/>
            <a:ext cx="7886700" cy="1126707"/>
          </a:xfrm>
        </p:spPr>
        <p:txBody>
          <a:bodyPr/>
          <a:lstStyle/>
          <a:p>
            <a:r>
              <a:rPr lang="en-US" dirty="0"/>
              <a:t>Figure 11-24</a:t>
            </a:r>
          </a:p>
        </p:txBody>
      </p:sp>
      <p:pic>
        <p:nvPicPr>
          <p:cNvPr id="5" name="Content Placeholder 4">
            <a:extLst>
              <a:ext uri="{FF2B5EF4-FFF2-40B4-BE49-F238E27FC236}">
                <a16:creationId xmlns:a16="http://schemas.microsoft.com/office/drawing/2014/main" id="{7B8FE20F-987C-604D-8E84-574B532888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6982" y="1226916"/>
            <a:ext cx="3875435" cy="3778681"/>
          </a:xfrm>
        </p:spPr>
      </p:pic>
      <p:sp>
        <p:nvSpPr>
          <p:cNvPr id="3" name="Rectangle 2">
            <a:extLst>
              <a:ext uri="{FF2B5EF4-FFF2-40B4-BE49-F238E27FC236}">
                <a16:creationId xmlns:a16="http://schemas.microsoft.com/office/drawing/2014/main" id="{D9A44971-554F-C740-A7AF-C84E7D8EEA46}"/>
              </a:ext>
            </a:extLst>
          </p:cNvPr>
          <p:cNvSpPr/>
          <p:nvPr/>
        </p:nvSpPr>
        <p:spPr>
          <a:xfrm>
            <a:off x="3102685" y="5138348"/>
            <a:ext cx="2914067" cy="369332"/>
          </a:xfrm>
          <a:prstGeom prst="rect">
            <a:avLst/>
          </a:prstGeom>
        </p:spPr>
        <p:txBody>
          <a:bodyPr wrap="none">
            <a:spAutoFit/>
          </a:bodyPr>
          <a:lstStyle/>
          <a:p>
            <a:pPr algn="ctr"/>
            <a:r>
              <a:rPr lang="en-US" dirty="0"/>
              <a:t>Causes of neonatal mortality.</a:t>
            </a:r>
          </a:p>
        </p:txBody>
      </p:sp>
      <p:sp>
        <p:nvSpPr>
          <p:cNvPr id="4" name="TextBox 3">
            <a:extLst>
              <a:ext uri="{FF2B5EF4-FFF2-40B4-BE49-F238E27FC236}">
                <a16:creationId xmlns:a16="http://schemas.microsoft.com/office/drawing/2014/main" id="{96A25427-456A-664F-83D3-6E8107D41128}"/>
              </a:ext>
            </a:extLst>
          </p:cNvPr>
          <p:cNvSpPr txBox="1"/>
          <p:nvPr/>
        </p:nvSpPr>
        <p:spPr>
          <a:xfrm rot="5400000">
            <a:off x="4946814" y="2792442"/>
            <a:ext cx="3778679" cy="647631"/>
          </a:xfrm>
          <a:prstGeom prst="rect">
            <a:avLst/>
          </a:prstGeom>
          <a:noFill/>
        </p:spPr>
        <p:txBody>
          <a:bodyPr wrap="square" rtlCol="0">
            <a:spAutoFit/>
          </a:bodyPr>
          <a:lstStyle/>
          <a:p>
            <a:r>
              <a:rPr lang="en-US" sz="900" dirty="0"/>
              <a:t>Data from GBD 2015 Child Mortality Collaborators. Global, regional, national, and selected subnational levels of stillbirths, neonatal, infant, and under-5 mortality, 1980–2015: a systematic analysis for the Global Burden of Disease Study 2015. Lancet 2016; 388(10053):1725-74.</a:t>
            </a:r>
          </a:p>
        </p:txBody>
      </p:sp>
    </p:spTree>
    <p:extLst>
      <p:ext uri="{BB962C8B-B14F-4D97-AF65-F5344CB8AC3E}">
        <p14:creationId xmlns:p14="http://schemas.microsoft.com/office/powerpoint/2010/main" val="28411131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Preterm Birth</a:t>
            </a:r>
          </a:p>
        </p:txBody>
      </p:sp>
      <p:sp>
        <p:nvSpPr>
          <p:cNvPr id="3" name="Content Placeholder 2"/>
          <p:cNvSpPr>
            <a:spLocks noGrp="1"/>
          </p:cNvSpPr>
          <p:nvPr>
            <p:ph idx="1"/>
          </p:nvPr>
        </p:nvSpPr>
        <p:spPr/>
        <p:txBody>
          <a:bodyPr>
            <a:normAutofit/>
          </a:bodyPr>
          <a:lstStyle/>
          <a:p>
            <a:r>
              <a:rPr lang="en-US" dirty="0"/>
              <a:t>A typical pregnancy is about 40 weeks long.</a:t>
            </a:r>
          </a:p>
          <a:p>
            <a:r>
              <a:rPr lang="en-US" b="1" dirty="0"/>
              <a:t>Preterm birth</a:t>
            </a:r>
            <a:r>
              <a:rPr lang="en-US" dirty="0"/>
              <a:t> = the delivery of a baby before the 37th week of pregnancy.</a:t>
            </a:r>
          </a:p>
          <a:p>
            <a:r>
              <a:rPr lang="en-US" dirty="0"/>
              <a:t>About 10% of babies are born prematurely, which results in about 15 million preterm babies being born each year.</a:t>
            </a:r>
          </a:p>
          <a:p>
            <a:r>
              <a:rPr lang="en-US" dirty="0"/>
              <a:t>More than 1 million of these preterm babies die at a young age.</a:t>
            </a:r>
          </a:p>
        </p:txBody>
      </p:sp>
    </p:spTree>
    <p:extLst>
      <p:ext uri="{BB962C8B-B14F-4D97-AF65-F5344CB8AC3E}">
        <p14:creationId xmlns:p14="http://schemas.microsoft.com/office/powerpoint/2010/main" val="4428279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Preterm Birth (cont’d)</a:t>
            </a:r>
          </a:p>
        </p:txBody>
      </p:sp>
      <p:sp>
        <p:nvSpPr>
          <p:cNvPr id="3" name="Content Placeholder 2"/>
          <p:cNvSpPr>
            <a:spLocks noGrp="1"/>
          </p:cNvSpPr>
          <p:nvPr>
            <p:ph idx="1"/>
          </p:nvPr>
        </p:nvSpPr>
        <p:spPr/>
        <p:txBody>
          <a:bodyPr>
            <a:normAutofit/>
          </a:bodyPr>
          <a:lstStyle/>
          <a:p>
            <a:r>
              <a:rPr lang="en-US" dirty="0"/>
              <a:t>Survivors, especially those with very low birthweights, may have long-term special needs. </a:t>
            </a:r>
          </a:p>
          <a:p>
            <a:r>
              <a:rPr lang="en-US" dirty="0"/>
              <a:t>In resource-limited settings, the survival of preterm babies is enhanced by skin-so-skin contact between a mother and newborn, frequent breastfeeding, and early discharge from the hospital to reduce the risk of infection.</a:t>
            </a:r>
          </a:p>
        </p:txBody>
      </p:sp>
    </p:spTree>
    <p:extLst>
      <p:ext uri="{BB962C8B-B14F-4D97-AF65-F5344CB8AC3E}">
        <p14:creationId xmlns:p14="http://schemas.microsoft.com/office/powerpoint/2010/main" val="34071938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11-25</a:t>
            </a:r>
          </a:p>
        </p:txBody>
      </p:sp>
      <p:pic>
        <p:nvPicPr>
          <p:cNvPr id="5" name="Content Placeholder 4">
            <a:extLst>
              <a:ext uri="{FF2B5EF4-FFF2-40B4-BE49-F238E27FC236}">
                <a16:creationId xmlns:a16="http://schemas.microsoft.com/office/drawing/2014/main" id="{595DBF5E-905F-014C-A6D0-4C51B32AD7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2407" y="1652722"/>
            <a:ext cx="4726289" cy="3387629"/>
          </a:xfrm>
        </p:spPr>
      </p:pic>
      <p:sp>
        <p:nvSpPr>
          <p:cNvPr id="3" name="Rectangle 2">
            <a:extLst>
              <a:ext uri="{FF2B5EF4-FFF2-40B4-BE49-F238E27FC236}">
                <a16:creationId xmlns:a16="http://schemas.microsoft.com/office/drawing/2014/main" id="{5761E6DE-F148-1341-B595-0EB243D7A01A}"/>
              </a:ext>
            </a:extLst>
          </p:cNvPr>
          <p:cNvSpPr/>
          <p:nvPr/>
        </p:nvSpPr>
        <p:spPr>
          <a:xfrm>
            <a:off x="2936013" y="5285008"/>
            <a:ext cx="3628814" cy="369332"/>
          </a:xfrm>
          <a:prstGeom prst="rect">
            <a:avLst/>
          </a:prstGeom>
        </p:spPr>
        <p:txBody>
          <a:bodyPr wrap="none">
            <a:spAutoFit/>
          </a:bodyPr>
          <a:lstStyle/>
          <a:p>
            <a:pPr algn="ctr"/>
            <a:r>
              <a:rPr lang="en-US" dirty="0"/>
              <a:t>Preterm birth rate per 100 live births</a:t>
            </a:r>
          </a:p>
        </p:txBody>
      </p:sp>
      <p:sp>
        <p:nvSpPr>
          <p:cNvPr id="4" name="TextBox 3">
            <a:extLst>
              <a:ext uri="{FF2B5EF4-FFF2-40B4-BE49-F238E27FC236}">
                <a16:creationId xmlns:a16="http://schemas.microsoft.com/office/drawing/2014/main" id="{A0C8CE4B-C91D-E843-AF2B-CB3C8A10CD61}"/>
              </a:ext>
            </a:extLst>
          </p:cNvPr>
          <p:cNvSpPr txBox="1"/>
          <p:nvPr/>
        </p:nvSpPr>
        <p:spPr>
          <a:xfrm rot="5400000">
            <a:off x="5832088" y="2732049"/>
            <a:ext cx="3267308" cy="923330"/>
          </a:xfrm>
          <a:prstGeom prst="rect">
            <a:avLst/>
          </a:prstGeom>
          <a:noFill/>
        </p:spPr>
        <p:txBody>
          <a:bodyPr wrap="square" rtlCol="0">
            <a:spAutoFit/>
          </a:bodyPr>
          <a:lstStyle/>
          <a:p>
            <a:r>
              <a:rPr lang="en-US" sz="900" dirty="0"/>
              <a:t>Data from Blencowe H, Cousens S, Oestergaard MZ, Chou D, Moller AB, Narwal R, Adler A, Vera Garcia C, Rohde S, Say L, Lawn JE. National, regional, and worldwide estimates of preterm birth rates in the year 2010 with time trends since 1990 for selected countries: a systematic analysis and implications. Lancet 2012; 379:2162-72.</a:t>
            </a:r>
          </a:p>
        </p:txBody>
      </p:sp>
    </p:spTree>
    <p:extLst>
      <p:ext uri="{BB962C8B-B14F-4D97-AF65-F5344CB8AC3E}">
        <p14:creationId xmlns:p14="http://schemas.microsoft.com/office/powerpoint/2010/main" val="10224628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539" y="376701"/>
            <a:ext cx="7886700" cy="1325563"/>
          </a:xfrm>
        </p:spPr>
        <p:txBody>
          <a:bodyPr/>
          <a:lstStyle/>
          <a:p>
            <a:r>
              <a:rPr lang="en-US" dirty="0"/>
              <a:t>Low Birthweight</a:t>
            </a:r>
          </a:p>
        </p:txBody>
      </p:sp>
      <p:sp>
        <p:nvSpPr>
          <p:cNvPr id="3" name="Content Placeholder 2"/>
          <p:cNvSpPr>
            <a:spLocks noGrp="1"/>
          </p:cNvSpPr>
          <p:nvPr>
            <p:ph idx="1"/>
          </p:nvPr>
        </p:nvSpPr>
        <p:spPr>
          <a:xfrm>
            <a:off x="393539" y="1504709"/>
            <a:ext cx="8299047" cy="4672254"/>
          </a:xfrm>
        </p:spPr>
        <p:txBody>
          <a:bodyPr>
            <a:normAutofit/>
          </a:bodyPr>
          <a:lstStyle/>
          <a:p>
            <a:r>
              <a:rPr lang="en-US" b="1" dirty="0"/>
              <a:t>Low birthweight (LBW)</a:t>
            </a:r>
            <a:r>
              <a:rPr lang="en-US" dirty="0"/>
              <a:t> = weighing less than 5.5 pounds (2500 grams) at birth.</a:t>
            </a:r>
          </a:p>
          <a:p>
            <a:r>
              <a:rPr lang="en-US" dirty="0"/>
              <a:t>The overall prevalence of LBW, including both preterm and full-term infants, is about 16%.</a:t>
            </a:r>
          </a:p>
          <a:p>
            <a:r>
              <a:rPr lang="en-US" dirty="0"/>
              <a:t>LBW babies have an increased risk of neurodevelopmental difficulties.</a:t>
            </a:r>
          </a:p>
          <a:p>
            <a:r>
              <a:rPr lang="en-US" dirty="0"/>
              <a:t>About 1 in 400 newborns has </a:t>
            </a:r>
            <a:r>
              <a:rPr lang="en-US" b="1" dirty="0"/>
              <a:t>cerebral palsy</a:t>
            </a:r>
            <a:r>
              <a:rPr lang="en-US" dirty="0"/>
              <a:t> (CP), a neuromuscular disorder.</a:t>
            </a:r>
          </a:p>
          <a:p>
            <a:endParaRPr lang="en-US" dirty="0"/>
          </a:p>
        </p:txBody>
      </p:sp>
    </p:spTree>
    <p:extLst>
      <p:ext uri="{BB962C8B-B14F-4D97-AF65-F5344CB8AC3E}">
        <p14:creationId xmlns:p14="http://schemas.microsoft.com/office/powerpoint/2010/main" val="30710650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152" y="221629"/>
            <a:ext cx="7886700" cy="1325563"/>
          </a:xfrm>
        </p:spPr>
        <p:txBody>
          <a:bodyPr/>
          <a:lstStyle/>
          <a:p>
            <a:r>
              <a:rPr lang="en-US" dirty="0"/>
              <a:t>Figure 11-26</a:t>
            </a:r>
          </a:p>
        </p:txBody>
      </p:sp>
      <p:pic>
        <p:nvPicPr>
          <p:cNvPr id="5" name="Content Placeholder 4">
            <a:extLst>
              <a:ext uri="{FF2B5EF4-FFF2-40B4-BE49-F238E27FC236}">
                <a16:creationId xmlns:a16="http://schemas.microsoft.com/office/drawing/2014/main" id="{3439BEA4-C082-3B4F-AF8C-6EC9F202D9A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09385" y="1423686"/>
            <a:ext cx="3859251" cy="2961642"/>
          </a:xfrm>
        </p:spPr>
      </p:pic>
      <p:sp>
        <p:nvSpPr>
          <p:cNvPr id="3" name="Rectangle 2">
            <a:extLst>
              <a:ext uri="{FF2B5EF4-FFF2-40B4-BE49-F238E27FC236}">
                <a16:creationId xmlns:a16="http://schemas.microsoft.com/office/drawing/2014/main" id="{5CB6D7A4-0792-A44B-B957-DF359BEBBD1D}"/>
              </a:ext>
            </a:extLst>
          </p:cNvPr>
          <p:cNvSpPr/>
          <p:nvPr/>
        </p:nvSpPr>
        <p:spPr>
          <a:xfrm>
            <a:off x="2609385" y="4588947"/>
            <a:ext cx="3874344" cy="923330"/>
          </a:xfrm>
          <a:prstGeom prst="rect">
            <a:avLst/>
          </a:prstGeom>
        </p:spPr>
        <p:txBody>
          <a:bodyPr wrap="square">
            <a:spAutoFit/>
          </a:bodyPr>
          <a:lstStyle/>
          <a:p>
            <a:pPr algn="ctr"/>
            <a:r>
              <a:rPr lang="en-US" dirty="0"/>
              <a:t>Percentage of infants with low birthweight (less than 2500 grams at birth).</a:t>
            </a:r>
          </a:p>
        </p:txBody>
      </p:sp>
      <p:sp>
        <p:nvSpPr>
          <p:cNvPr id="4" name="TextBox 3">
            <a:extLst>
              <a:ext uri="{FF2B5EF4-FFF2-40B4-BE49-F238E27FC236}">
                <a16:creationId xmlns:a16="http://schemas.microsoft.com/office/drawing/2014/main" id="{71429F85-767B-4B48-9E34-35B63656E02E}"/>
              </a:ext>
            </a:extLst>
          </p:cNvPr>
          <p:cNvSpPr txBox="1"/>
          <p:nvPr/>
        </p:nvSpPr>
        <p:spPr>
          <a:xfrm rot="5400000">
            <a:off x="5187575" y="2673678"/>
            <a:ext cx="2961641" cy="461665"/>
          </a:xfrm>
          <a:prstGeom prst="rect">
            <a:avLst/>
          </a:prstGeom>
          <a:noFill/>
        </p:spPr>
        <p:txBody>
          <a:bodyPr wrap="square" rtlCol="0">
            <a:spAutoFit/>
          </a:bodyPr>
          <a:lstStyle/>
          <a:p>
            <a:r>
              <a:rPr lang="en-US" sz="1200" dirty="0"/>
              <a:t>Data from State of the world’s children 2016. New York: UNICEF; 2016.</a:t>
            </a:r>
          </a:p>
        </p:txBody>
      </p:sp>
    </p:spTree>
    <p:extLst>
      <p:ext uri="{BB962C8B-B14F-4D97-AF65-F5344CB8AC3E}">
        <p14:creationId xmlns:p14="http://schemas.microsoft.com/office/powerpoint/2010/main" val="20097039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Causes of Neonatal Mortality </a:t>
            </a:r>
          </a:p>
        </p:txBody>
      </p:sp>
      <p:sp>
        <p:nvSpPr>
          <p:cNvPr id="3" name="Content Placeholder 2"/>
          <p:cNvSpPr>
            <a:spLocks noGrp="1"/>
          </p:cNvSpPr>
          <p:nvPr>
            <p:ph idx="1"/>
          </p:nvPr>
        </p:nvSpPr>
        <p:spPr>
          <a:xfrm>
            <a:off x="628650" y="1412111"/>
            <a:ext cx="7886700" cy="4764852"/>
          </a:xfrm>
        </p:spPr>
        <p:txBody>
          <a:bodyPr>
            <a:normAutofit fontScale="92500"/>
          </a:bodyPr>
          <a:lstStyle/>
          <a:p>
            <a:r>
              <a:rPr lang="en-US" b="1" dirty="0"/>
              <a:t>Birth asphyxia</a:t>
            </a:r>
            <a:r>
              <a:rPr lang="en-US" dirty="0"/>
              <a:t> occurs when a full-term newborn fails to take a first breath immediately after delivery and is therefore deprived of oxygen.</a:t>
            </a:r>
          </a:p>
          <a:p>
            <a:r>
              <a:rPr lang="en-US" dirty="0"/>
              <a:t>A variety of infections can be fatal for newborns.</a:t>
            </a:r>
          </a:p>
          <a:p>
            <a:r>
              <a:rPr lang="en-US" dirty="0"/>
              <a:t>Tetanus is an infection of special concern when babies are born in unclean environments (such as homes with dirt floors).</a:t>
            </a:r>
          </a:p>
          <a:p>
            <a:pPr lvl="1"/>
            <a:r>
              <a:rPr lang="en-US" b="1" dirty="0"/>
              <a:t>Tetanus</a:t>
            </a:r>
            <a:r>
              <a:rPr lang="en-US" dirty="0"/>
              <a:t> = a sustained muscle contraction.</a:t>
            </a:r>
          </a:p>
          <a:p>
            <a:pPr lvl="1"/>
            <a:r>
              <a:rPr lang="en-US" dirty="0"/>
              <a:t>Neonatal tetanus interferes with feeding and causes a significantly likelihood of death.</a:t>
            </a:r>
          </a:p>
          <a:p>
            <a:pPr lvl="1"/>
            <a:r>
              <a:rPr lang="en-US" dirty="0"/>
              <a:t>Maternal immunization with tetanus toxoid prior to delivery confers protection on mothers and newborns.</a:t>
            </a:r>
          </a:p>
          <a:p>
            <a:endParaRPr lang="en-US" dirty="0"/>
          </a:p>
        </p:txBody>
      </p:sp>
    </p:spTree>
    <p:extLst>
      <p:ext uri="{BB962C8B-B14F-4D97-AF65-F5344CB8AC3E}">
        <p14:creationId xmlns:p14="http://schemas.microsoft.com/office/powerpoint/2010/main" val="18489920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Neonatal Survival</a:t>
            </a:r>
          </a:p>
        </p:txBody>
      </p:sp>
      <p:sp>
        <p:nvSpPr>
          <p:cNvPr id="3" name="Content Placeholder 2"/>
          <p:cNvSpPr>
            <a:spLocks noGrp="1"/>
          </p:cNvSpPr>
          <p:nvPr>
            <p:ph idx="1"/>
          </p:nvPr>
        </p:nvSpPr>
        <p:spPr>
          <a:xfrm>
            <a:off x="628650" y="1446835"/>
            <a:ext cx="7886700" cy="4730128"/>
          </a:xfrm>
        </p:spPr>
        <p:txBody>
          <a:bodyPr>
            <a:normAutofit/>
          </a:bodyPr>
          <a:lstStyle/>
          <a:p>
            <a:r>
              <a:rPr lang="en-US" dirty="0"/>
              <a:t>Neonatal survival begins with universal access to prenatal care and intrapartum care provided by skilled birth attendants.</a:t>
            </a:r>
          </a:p>
          <a:p>
            <a:r>
              <a:rPr lang="en-US" dirty="0"/>
              <a:t>After birth, routine care for newborns includes keeping them warm, providing breastfeeding at regular intervals starting soon after birth, and preventing infections through handwashing and hygienic cord care.</a:t>
            </a:r>
          </a:p>
          <a:p>
            <a:r>
              <a:rPr lang="en-US" dirty="0"/>
              <a:t>Babies with breathing difficulties, signs of infection, jaundice, or other problems require clinical treatment.</a:t>
            </a:r>
          </a:p>
          <a:p>
            <a:endParaRPr lang="en-US" dirty="0"/>
          </a:p>
        </p:txBody>
      </p:sp>
    </p:spTree>
    <p:extLst>
      <p:ext uri="{BB962C8B-B14F-4D97-AF65-F5344CB8AC3E}">
        <p14:creationId xmlns:p14="http://schemas.microsoft.com/office/powerpoint/2010/main" val="74323572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679592"/>
            <a:ext cx="7886700" cy="2852737"/>
          </a:xfrm>
        </p:spPr>
        <p:txBody>
          <a:bodyPr/>
          <a:lstStyle/>
          <a:p>
            <a:r>
              <a:rPr lang="en-US" b="1" dirty="0"/>
              <a:t>Gynecologic Health</a:t>
            </a:r>
            <a:endParaRPr lang="en-US" dirty="0"/>
          </a:p>
        </p:txBody>
      </p:sp>
      <p:sp>
        <p:nvSpPr>
          <p:cNvPr id="3" name="Text Placeholder 2"/>
          <p:cNvSpPr>
            <a:spLocks noGrp="1"/>
          </p:cNvSpPr>
          <p:nvPr>
            <p:ph type="body" idx="1"/>
          </p:nvPr>
        </p:nvSpPr>
        <p:spPr/>
        <p:txBody>
          <a:bodyPr/>
          <a:lstStyle/>
          <a:p>
            <a:r>
              <a:rPr lang="en-US" dirty="0"/>
              <a:t>11.9</a:t>
            </a:r>
          </a:p>
        </p:txBody>
      </p:sp>
    </p:spTree>
    <p:extLst>
      <p:ext uri="{BB962C8B-B14F-4D97-AF65-F5344CB8AC3E}">
        <p14:creationId xmlns:p14="http://schemas.microsoft.com/office/powerpoint/2010/main" val="32159053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Gynecologic Health</a:t>
            </a:r>
          </a:p>
        </p:txBody>
      </p:sp>
      <p:sp>
        <p:nvSpPr>
          <p:cNvPr id="3" name="Content Placeholder 2"/>
          <p:cNvSpPr>
            <a:spLocks noGrp="1"/>
          </p:cNvSpPr>
          <p:nvPr>
            <p:ph idx="1"/>
          </p:nvPr>
        </p:nvSpPr>
        <p:spPr>
          <a:xfrm>
            <a:off x="205408" y="1304764"/>
            <a:ext cx="8733183" cy="4876117"/>
          </a:xfrm>
        </p:spPr>
        <p:txBody>
          <a:bodyPr>
            <a:normAutofit lnSpcReduction="10000"/>
          </a:bodyPr>
          <a:lstStyle/>
          <a:p>
            <a:r>
              <a:rPr lang="en-US" dirty="0"/>
              <a:t>Premenstrual syndrome (PMS) = the physical discomfort, depressed mood, and other symptoms caused by hormonal changes during a menstrual cycle are severe enough to interfere with usual daily activities.</a:t>
            </a:r>
          </a:p>
          <a:p>
            <a:r>
              <a:rPr lang="en-US" b="1" dirty="0"/>
              <a:t>Fibroids</a:t>
            </a:r>
            <a:r>
              <a:rPr lang="en-US" dirty="0"/>
              <a:t> = benign tumors in the uterus that can cause heavy bleeding and pelvic pain.</a:t>
            </a:r>
          </a:p>
          <a:p>
            <a:r>
              <a:rPr lang="en-US" b="1" dirty="0"/>
              <a:t>Endometriosis </a:t>
            </a:r>
            <a:r>
              <a:rPr lang="en-US" dirty="0"/>
              <a:t>= the tissue that lines the uterus is located on the ovaries or in other parts of the abdominal cavity, and it bleeds with each menstrual cycle, often causing pain and resulting in the formation of scar tissue and adhesions.</a:t>
            </a:r>
          </a:p>
          <a:p>
            <a:r>
              <a:rPr lang="en-US" dirty="0"/>
              <a:t>Women are at risk of a diversity of cancers of the reproductive system, sexually transmitted infections, benign breast diseases, sexual dysfunctions, and gender-based violence.</a:t>
            </a:r>
          </a:p>
        </p:txBody>
      </p:sp>
    </p:spTree>
    <p:extLst>
      <p:ext uri="{BB962C8B-B14F-4D97-AF65-F5344CB8AC3E}">
        <p14:creationId xmlns:p14="http://schemas.microsoft.com/office/powerpoint/2010/main" val="6266586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11-27</a:t>
            </a:r>
          </a:p>
        </p:txBody>
      </p:sp>
      <p:pic>
        <p:nvPicPr>
          <p:cNvPr id="5" name="Content Placeholder 4">
            <a:extLst>
              <a:ext uri="{FF2B5EF4-FFF2-40B4-BE49-F238E27FC236}">
                <a16:creationId xmlns:a16="http://schemas.microsoft.com/office/drawing/2014/main" id="{8A2FBCBC-1DDA-B04A-8D65-AD640CE2A2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65864" y="1523554"/>
            <a:ext cx="3496063" cy="3839607"/>
          </a:xfrm>
        </p:spPr>
      </p:pic>
      <p:sp>
        <p:nvSpPr>
          <p:cNvPr id="3" name="Rectangle 2">
            <a:extLst>
              <a:ext uri="{FF2B5EF4-FFF2-40B4-BE49-F238E27FC236}">
                <a16:creationId xmlns:a16="http://schemas.microsoft.com/office/drawing/2014/main" id="{5323CBF8-E2F9-F442-8D24-0E1717B5FDC8}"/>
              </a:ext>
            </a:extLst>
          </p:cNvPr>
          <p:cNvSpPr/>
          <p:nvPr/>
        </p:nvSpPr>
        <p:spPr>
          <a:xfrm>
            <a:off x="1717287" y="5349012"/>
            <a:ext cx="6099717" cy="923330"/>
          </a:xfrm>
          <a:prstGeom prst="rect">
            <a:avLst/>
          </a:prstGeom>
        </p:spPr>
        <p:txBody>
          <a:bodyPr wrap="square">
            <a:spAutoFit/>
          </a:bodyPr>
          <a:lstStyle/>
          <a:p>
            <a:pPr algn="ctr"/>
            <a:r>
              <a:rPr lang="en-US" dirty="0"/>
              <a:t>Age-standardized disability-adjusted life years (DALYs) lost to gynecological diseases per 100,000 women (excluding cancers and pregnancy-related conditions).</a:t>
            </a:r>
          </a:p>
        </p:txBody>
      </p:sp>
      <p:sp>
        <p:nvSpPr>
          <p:cNvPr id="4" name="TextBox 3">
            <a:extLst>
              <a:ext uri="{FF2B5EF4-FFF2-40B4-BE49-F238E27FC236}">
                <a16:creationId xmlns:a16="http://schemas.microsoft.com/office/drawing/2014/main" id="{D4D55602-6AE5-4543-B309-96310229A071}"/>
              </a:ext>
            </a:extLst>
          </p:cNvPr>
          <p:cNvSpPr txBox="1"/>
          <p:nvPr/>
        </p:nvSpPr>
        <p:spPr>
          <a:xfrm rot="5400000">
            <a:off x="4828480" y="3010830"/>
            <a:ext cx="3791414" cy="646331"/>
          </a:xfrm>
          <a:prstGeom prst="rect">
            <a:avLst/>
          </a:prstGeom>
          <a:noFill/>
        </p:spPr>
        <p:txBody>
          <a:bodyPr wrap="square" rtlCol="0">
            <a:spAutoFit/>
          </a:bodyPr>
          <a:lstStyle/>
          <a:p>
            <a:r>
              <a:rPr lang="en-US" sz="900" dirty="0"/>
              <a:t>Data from GBD 2015 DALYs and HALE Collaborators. Global, regional, and national disability-adjusted life-years (DALYs) for 315 diseases and injuries and healthy life expectancy (HALE), 1990–2015: a systematic analysis for the Global Burden of Disease Study 2015. Lancet 2016; 388:1603-58.</a:t>
            </a:r>
          </a:p>
        </p:txBody>
      </p:sp>
    </p:spTree>
    <p:extLst>
      <p:ext uri="{BB962C8B-B14F-4D97-AF65-F5344CB8AC3E}">
        <p14:creationId xmlns:p14="http://schemas.microsoft.com/office/powerpoint/2010/main" val="11438781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737466"/>
            <a:ext cx="7886700" cy="2852737"/>
          </a:xfrm>
        </p:spPr>
        <p:txBody>
          <a:bodyPr/>
          <a:lstStyle/>
          <a:p>
            <a:r>
              <a:rPr lang="en-US" b="1" dirty="0"/>
              <a:t>Men’s Reproductive Health</a:t>
            </a:r>
            <a:endParaRPr lang="en-US" dirty="0"/>
          </a:p>
        </p:txBody>
      </p:sp>
      <p:sp>
        <p:nvSpPr>
          <p:cNvPr id="3" name="Text Placeholder 2"/>
          <p:cNvSpPr>
            <a:spLocks noGrp="1"/>
          </p:cNvSpPr>
          <p:nvPr>
            <p:ph type="body" idx="1"/>
          </p:nvPr>
        </p:nvSpPr>
        <p:spPr/>
        <p:txBody>
          <a:bodyPr/>
          <a:lstStyle/>
          <a:p>
            <a:r>
              <a:rPr lang="en-US" dirty="0"/>
              <a:t>11.10</a:t>
            </a:r>
          </a:p>
        </p:txBody>
      </p:sp>
    </p:spTree>
    <p:extLst>
      <p:ext uri="{BB962C8B-B14F-4D97-AF65-F5344CB8AC3E}">
        <p14:creationId xmlns:p14="http://schemas.microsoft.com/office/powerpoint/2010/main" val="28488835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Men’s Reproductive Health</a:t>
            </a:r>
          </a:p>
        </p:txBody>
      </p:sp>
      <p:sp>
        <p:nvSpPr>
          <p:cNvPr id="3" name="Content Placeholder 2"/>
          <p:cNvSpPr>
            <a:spLocks noGrp="1"/>
          </p:cNvSpPr>
          <p:nvPr>
            <p:ph idx="1"/>
          </p:nvPr>
        </p:nvSpPr>
        <p:spPr>
          <a:xfrm>
            <a:off x="628649" y="1420511"/>
            <a:ext cx="8098661" cy="4351338"/>
          </a:xfrm>
        </p:spPr>
        <p:txBody>
          <a:bodyPr>
            <a:normAutofit/>
          </a:bodyPr>
          <a:lstStyle/>
          <a:p>
            <a:r>
              <a:rPr lang="en-US" dirty="0"/>
              <a:t>Testicular cancer occurs very infrequently, but it peaks in prevalence in younger men.</a:t>
            </a:r>
          </a:p>
          <a:p>
            <a:r>
              <a:rPr lang="en-US" b="1" dirty="0"/>
              <a:t>Benign prostatic hyperplasia (BPH)</a:t>
            </a:r>
            <a:r>
              <a:rPr lang="en-US" dirty="0"/>
              <a:t> = enlargement of the prostate gland that is very common among older men.</a:t>
            </a:r>
          </a:p>
          <a:p>
            <a:r>
              <a:rPr lang="en-US" dirty="0"/>
              <a:t>Erectile dysfunction (ED) may occur as a result of a variety of health conditions.</a:t>
            </a:r>
          </a:p>
          <a:p>
            <a:r>
              <a:rPr lang="en-US" dirty="0"/>
              <a:t>Men of all ages may have concerns about sexually transmitted infections, infertility, and other sexual health issues.</a:t>
            </a:r>
          </a:p>
          <a:p>
            <a:endParaRPr lang="en-US" dirty="0"/>
          </a:p>
        </p:txBody>
      </p:sp>
    </p:spTree>
    <p:extLst>
      <p:ext uri="{BB962C8B-B14F-4D97-AF65-F5344CB8AC3E}">
        <p14:creationId xmlns:p14="http://schemas.microsoft.com/office/powerpoint/2010/main" val="16944815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286053"/>
            <a:ext cx="7886700" cy="2852737"/>
          </a:xfrm>
        </p:spPr>
        <p:txBody>
          <a:bodyPr/>
          <a:lstStyle/>
          <a:p>
            <a:r>
              <a:rPr lang="en-US" b="1" dirty="0"/>
              <a:t>Sexual Minority Health</a:t>
            </a:r>
            <a:endParaRPr lang="en-US" dirty="0"/>
          </a:p>
        </p:txBody>
      </p:sp>
      <p:sp>
        <p:nvSpPr>
          <p:cNvPr id="3" name="Text Placeholder 2"/>
          <p:cNvSpPr>
            <a:spLocks noGrp="1"/>
          </p:cNvSpPr>
          <p:nvPr>
            <p:ph type="body" idx="1"/>
          </p:nvPr>
        </p:nvSpPr>
        <p:spPr/>
        <p:txBody>
          <a:bodyPr/>
          <a:lstStyle/>
          <a:p>
            <a:r>
              <a:rPr lang="en-US" dirty="0"/>
              <a:t>11.11</a:t>
            </a:r>
          </a:p>
        </p:txBody>
      </p:sp>
    </p:spTree>
    <p:extLst>
      <p:ext uri="{BB962C8B-B14F-4D97-AF65-F5344CB8AC3E}">
        <p14:creationId xmlns:p14="http://schemas.microsoft.com/office/powerpoint/2010/main" val="39849700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Minority Health</a:t>
            </a:r>
          </a:p>
        </p:txBody>
      </p:sp>
      <p:sp>
        <p:nvSpPr>
          <p:cNvPr id="3" name="Content Placeholder 2"/>
          <p:cNvSpPr>
            <a:spLocks noGrp="1"/>
          </p:cNvSpPr>
          <p:nvPr>
            <p:ph idx="1"/>
          </p:nvPr>
        </p:nvSpPr>
        <p:spPr>
          <a:xfrm>
            <a:off x="381965" y="1412111"/>
            <a:ext cx="8530541" cy="4764852"/>
          </a:xfrm>
        </p:spPr>
        <p:txBody>
          <a:bodyPr>
            <a:normAutofit/>
          </a:bodyPr>
          <a:lstStyle/>
          <a:p>
            <a:r>
              <a:rPr lang="en-US" dirty="0"/>
              <a:t>Members of sexual and gender minority groups often have difficulty accessing high-quality health services.</a:t>
            </a:r>
          </a:p>
          <a:p>
            <a:r>
              <a:rPr lang="en-US" dirty="0"/>
              <a:t>Health and social service workers need to understand the various aspects of sexuality and gender and use appropriate terms when working with diverse clients.</a:t>
            </a:r>
          </a:p>
          <a:p>
            <a:r>
              <a:rPr lang="en-US" dirty="0"/>
              <a:t>The SDGs cannot be achieved when sexual and gender minority and majority populations do not have equal access to health and safety.</a:t>
            </a:r>
          </a:p>
        </p:txBody>
      </p:sp>
    </p:spTree>
    <p:extLst>
      <p:ext uri="{BB962C8B-B14F-4D97-AF65-F5344CB8AC3E}">
        <p14:creationId xmlns:p14="http://schemas.microsoft.com/office/powerpoint/2010/main" val="3547067483"/>
      </p:ext>
    </p:extLst>
  </p:cSld>
  <p:clrMapOvr>
    <a:masterClrMapping/>
  </p:clrMapOvr>
</p:sld>
</file>

<file path=ppt/theme/theme1.xml><?xml version="1.0" encoding="utf-8"?>
<a:theme xmlns:a="http://schemas.openxmlformats.org/drawingml/2006/main" name="Jacobse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en" id="{19DC219E-A133-488B-8893-68B5C0AD356C}" vid="{41B0F404-A2B7-496A-867F-2A0D70689261}"/>
    </a:ext>
  </a:extLst>
</a:theme>
</file>

<file path=docProps/app.xml><?xml version="1.0" encoding="utf-8"?>
<Properties xmlns="http://schemas.openxmlformats.org/officeDocument/2006/extended-properties" xmlns:vt="http://schemas.openxmlformats.org/officeDocument/2006/docPropsVTypes">
  <Template>Jacobsen</Template>
  <TotalTime>807</TotalTime>
  <Words>4602</Words>
  <Application>Microsoft Macintosh PowerPoint</Application>
  <PresentationFormat>On-screen Show (4:3)</PresentationFormat>
  <Paragraphs>291</Paragraphs>
  <Slides>79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79</vt:i4>
      </vt:variant>
    </vt:vector>
  </HeadingPairs>
  <TitlesOfParts>
    <vt:vector size="83" baseType="lpstr">
      <vt:lpstr>Arial</vt:lpstr>
      <vt:lpstr>Calibri</vt:lpstr>
      <vt:lpstr>Times New Roman</vt:lpstr>
      <vt:lpstr>Jacobsen</vt:lpstr>
      <vt:lpstr>Chapter 11</vt:lpstr>
      <vt:lpstr>Reproductive Health  and Global Health</vt:lpstr>
      <vt:lpstr>Reproductive Health</vt:lpstr>
      <vt:lpstr>Reproductive Health (cont’d)</vt:lpstr>
      <vt:lpstr>Reproductive Rights</vt:lpstr>
      <vt:lpstr>Reproductive Rights (cont’d)</vt:lpstr>
      <vt:lpstr>Figure 11-1</vt:lpstr>
      <vt:lpstr>The Fertility Transition</vt:lpstr>
      <vt:lpstr>Demographic Transition</vt:lpstr>
      <vt:lpstr>Figure 11-2</vt:lpstr>
      <vt:lpstr>Fertility Rate</vt:lpstr>
      <vt:lpstr>Fertility Rate (cont’d)</vt:lpstr>
      <vt:lpstr>Figure 11-3</vt:lpstr>
      <vt:lpstr>Figure 11-4</vt:lpstr>
      <vt:lpstr>Figure 11-5</vt:lpstr>
      <vt:lpstr>Figure 11-6</vt:lpstr>
      <vt:lpstr>Population Pyramids</vt:lpstr>
      <vt:lpstr>Figure 11-7</vt:lpstr>
      <vt:lpstr>Population Planning</vt:lpstr>
      <vt:lpstr>Population Planning</vt:lpstr>
      <vt:lpstr>Figure 11-8</vt:lpstr>
      <vt:lpstr>Figure 11-9</vt:lpstr>
      <vt:lpstr>Family Planning</vt:lpstr>
      <vt:lpstr>Family Planning</vt:lpstr>
      <vt:lpstr>Family Planning Methods</vt:lpstr>
      <vt:lpstr>Figure 11-10</vt:lpstr>
      <vt:lpstr>Abortion and Miscarriage</vt:lpstr>
      <vt:lpstr>Access to Contraception</vt:lpstr>
      <vt:lpstr>Figure 11-11</vt:lpstr>
      <vt:lpstr>Infertility</vt:lpstr>
      <vt:lpstr>Infertility</vt:lpstr>
      <vt:lpstr>Infertility Treatment</vt:lpstr>
      <vt:lpstr>Healthy Pregnancy</vt:lpstr>
      <vt:lpstr>Reproductive History</vt:lpstr>
      <vt:lpstr>Antenatal Care</vt:lpstr>
      <vt:lpstr>Pregnancy Problems</vt:lpstr>
      <vt:lpstr>Childbirth</vt:lpstr>
      <vt:lpstr>Birth Attendants</vt:lpstr>
      <vt:lpstr>Figure 11-12</vt:lpstr>
      <vt:lpstr>Emergency Obstetric and Newborn Care</vt:lpstr>
      <vt:lpstr>Caesarean Sections</vt:lpstr>
      <vt:lpstr>Figure 11-13</vt:lpstr>
      <vt:lpstr>Figure 11-14</vt:lpstr>
      <vt:lpstr>Maternal Mortality and Disability</vt:lpstr>
      <vt:lpstr>Maternal Mortality </vt:lpstr>
      <vt:lpstr>Maternal Mortality Rate</vt:lpstr>
      <vt:lpstr>Millennium Development Goals</vt:lpstr>
      <vt:lpstr>Figure 11-15</vt:lpstr>
      <vt:lpstr>Figure 11-16</vt:lpstr>
      <vt:lpstr>Figure 11-17</vt:lpstr>
      <vt:lpstr>Figure 11-18</vt:lpstr>
      <vt:lpstr>Maternal Mortality Causes</vt:lpstr>
      <vt:lpstr>Figure 11-19</vt:lpstr>
      <vt:lpstr>Preeclampsia</vt:lpstr>
      <vt:lpstr>Obstructed Labor</vt:lpstr>
      <vt:lpstr>Neonatal Health</vt:lpstr>
      <vt:lpstr>Stillbirths</vt:lpstr>
      <vt:lpstr>Figure 11-20</vt:lpstr>
      <vt:lpstr>Age Groups</vt:lpstr>
      <vt:lpstr>Figure 11-21</vt:lpstr>
      <vt:lpstr>Neonatal Mortality</vt:lpstr>
      <vt:lpstr>Figure 11-22</vt:lpstr>
      <vt:lpstr>Neonatal Mortality Rate</vt:lpstr>
      <vt:lpstr>Figure 11-23</vt:lpstr>
      <vt:lpstr>Figure 11-24</vt:lpstr>
      <vt:lpstr>Preterm Birth</vt:lpstr>
      <vt:lpstr>Preterm Birth (cont’d)</vt:lpstr>
      <vt:lpstr>Figure 11-25</vt:lpstr>
      <vt:lpstr>Low Birthweight</vt:lpstr>
      <vt:lpstr>Figure 11-26</vt:lpstr>
      <vt:lpstr>Other Causes of Neonatal Mortality </vt:lpstr>
      <vt:lpstr>Neonatal Survival</vt:lpstr>
      <vt:lpstr>Gynecologic Health</vt:lpstr>
      <vt:lpstr>Gynecologic Health</vt:lpstr>
      <vt:lpstr>Figure 11-27</vt:lpstr>
      <vt:lpstr>Men’s Reproductive Health</vt:lpstr>
      <vt:lpstr>Men’s Reproductive Health</vt:lpstr>
      <vt:lpstr>Sexual Minority Health</vt:lpstr>
      <vt:lpstr>Sexual Minority Health</vt:lpstr>
    </vt:vector>
  </TitlesOfParts>
  <Company>Microsoft</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Reproductive Health</dc:title>
  <dc:creator>Kathryn H. Jacobsen</dc:creator>
  <cp:lastModifiedBy>Thakur, Niyati, S</cp:lastModifiedBy>
  <cp:revision>49</cp:revision>
  <dcterms:created xsi:type="dcterms:W3CDTF">2017-05-25T01:13:09Z</dcterms:created>
  <dcterms:modified xsi:type="dcterms:W3CDTF">2018-10-28T22:04:56Z</dcterms:modified>
</cp:coreProperties>
</file>